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9" r:id="rId2"/>
    <p:sldId id="256" r:id="rId3"/>
    <p:sldId id="258" r:id="rId4"/>
    <p:sldId id="259" r:id="rId5"/>
    <p:sldId id="261" r:id="rId6"/>
    <p:sldId id="262" r:id="rId7"/>
    <p:sldId id="263" r:id="rId8"/>
    <p:sldId id="264" r:id="rId9"/>
    <p:sldId id="265" r:id="rId10"/>
    <p:sldId id="280" r:id="rId11"/>
    <p:sldId id="266" r:id="rId12"/>
    <p:sldId id="267" r:id="rId13"/>
    <p:sldId id="268" r:id="rId14"/>
    <p:sldId id="281" r:id="rId15"/>
    <p:sldId id="271" r:id="rId16"/>
    <p:sldId id="272" r:id="rId17"/>
    <p:sldId id="273" r:id="rId18"/>
    <p:sldId id="282" r:id="rId19"/>
    <p:sldId id="257" r:id="rId20"/>
    <p:sldId id="269" r:id="rId21"/>
    <p:sldId id="277" r:id="rId22"/>
    <p:sldId id="276" r:id="rId23"/>
    <p:sldId id="286" r:id="rId24"/>
    <p:sldId id="287" r:id="rId25"/>
    <p:sldId id="288" r:id="rId26"/>
    <p:sldId id="289" r:id="rId27"/>
    <p:sldId id="283" r:id="rId28"/>
    <p:sldId id="285"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BB23A-C5C2-4670-9F1D-CC4472344A67}" type="datetimeFigureOut">
              <a:rPr lang="ru-RU" smtClean="0"/>
              <a:t>11.08.2017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E2D49-0135-4C05-A46D-EA3836205141}" type="slidenum">
              <a:rPr lang="ru-RU" smtClean="0"/>
              <a:t>‹#›</a:t>
            </a:fld>
            <a:endParaRPr lang="ru-RU"/>
          </a:p>
        </p:txBody>
      </p:sp>
    </p:spTree>
    <p:extLst>
      <p:ext uri="{BB962C8B-B14F-4D97-AF65-F5344CB8AC3E}">
        <p14:creationId xmlns:p14="http://schemas.microsoft.com/office/powerpoint/2010/main" val="1652636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D9DD9-7937-47B4-A38A-CA29648650D4}" type="datetimeFigureOut">
              <a:rPr lang="ru-RU" smtClean="0"/>
              <a:t>11.08.2017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BF545-DF38-46EF-B498-B4308E95FC1E}" type="slidenum">
              <a:rPr lang="ru-RU" smtClean="0"/>
              <a:t>‹#›</a:t>
            </a:fld>
            <a:endParaRPr lang="ru-RU"/>
          </a:p>
        </p:txBody>
      </p:sp>
    </p:spTree>
    <p:extLst>
      <p:ext uri="{BB962C8B-B14F-4D97-AF65-F5344CB8AC3E}">
        <p14:creationId xmlns:p14="http://schemas.microsoft.com/office/powerpoint/2010/main" val="566051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57BF545-DF38-46EF-B498-B4308E95FC1E}" type="slidenum">
              <a:rPr lang="ru-RU" smtClean="0"/>
              <a:t>1</a:t>
            </a:fld>
            <a:endParaRPr lang="ru-RU"/>
          </a:p>
        </p:txBody>
      </p:sp>
    </p:spTree>
    <p:extLst>
      <p:ext uri="{BB962C8B-B14F-4D97-AF65-F5344CB8AC3E}">
        <p14:creationId xmlns:p14="http://schemas.microsoft.com/office/powerpoint/2010/main" val="80238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E3A6EB-1D68-40F7-9C54-454458E7F610}" type="datetime1">
              <a:rPr lang="ru-RU" smtClean="0"/>
              <a:t>11.08.2017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BEB08-2ED6-4C7D-9A83-0310584006A1}" type="datetime1">
              <a:rPr lang="ru-RU" smtClean="0"/>
              <a:t>11.08.2017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F6DF-BF77-4959-B5D8-A986CCC2ACFD}" type="datetime1">
              <a:rPr lang="ru-RU" smtClean="0"/>
              <a:t>11.08.2017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7948A3-9239-480A-82D8-10EDEA0851A6}" type="datetime1">
              <a:rPr lang="ru-RU" smtClean="0"/>
              <a:t>11.08.2017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FC4FCF-71BE-4682-9AFE-F3B83D6DE06F}" type="datetime1">
              <a:rPr lang="ru-RU" smtClean="0"/>
              <a:t>11.08.2017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87BFDB-F8CF-478A-86EB-42C5B53825AC}" type="datetime1">
              <a:rPr lang="ru-RU" smtClean="0"/>
              <a:t>11.08.2017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49B850-68F3-4E96-B59F-9F20B3CB9D10}" type="datetime1">
              <a:rPr lang="ru-RU" smtClean="0"/>
              <a:t>11.08.2017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7CDF64-6D22-468D-90A9-BD3E15093B8B}" type="datetime1">
              <a:rPr lang="ru-RU" smtClean="0"/>
              <a:t>11.08.2017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742B10-A11B-4F50-94F4-DDEF45F023E3}" type="datetime1">
              <a:rPr lang="ru-RU" smtClean="0"/>
              <a:t>11.08.2017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BBC417-0503-4638-9DC4-91FB33B36159}" type="datetime1">
              <a:rPr lang="ru-RU" smtClean="0"/>
              <a:t>11.08.2017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57C871-2D74-4AB7-967E-A738827912F8}" type="datetime1">
              <a:rPr lang="ru-RU" smtClean="0"/>
              <a:t>11.08.2017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astelsSmoot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C3406-3C34-4DA8-9E5E-B19B2B9FC88F}" type="datetime1">
              <a:rPr lang="ru-RU" smtClean="0"/>
              <a:t>11.08.2017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36138"/>
            <a:ext cx="8208912" cy="6585724"/>
          </a:xfrm>
          <a:effectLst>
            <a:glow rad="228600">
              <a:schemeClr val="accent2">
                <a:satMod val="175000"/>
                <a:alpha val="40000"/>
              </a:schemeClr>
            </a:glow>
          </a:effectLst>
        </p:spPr>
      </p:pic>
      <p:sp>
        <p:nvSpPr>
          <p:cNvPr id="2" name="Номер слайда 1"/>
          <p:cNvSpPr>
            <a:spLocks noGrp="1"/>
          </p:cNvSpPr>
          <p:nvPr>
            <p:ph type="sldNum" sz="quarter" idx="12"/>
          </p:nvPr>
        </p:nvSpPr>
        <p:spPr/>
        <p:txBody>
          <a:bodyPr/>
          <a:lstStyle/>
          <a:p>
            <a:fld id="{B19B0651-EE4F-4900-A07F-96A6BFA9D0F0}" type="slidenum">
              <a:rPr lang="ru-RU" smtClean="0"/>
              <a:t>1</a:t>
            </a:fld>
            <a:endParaRPr lang="ru-RU"/>
          </a:p>
        </p:txBody>
      </p:sp>
    </p:spTree>
    <p:extLst>
      <p:ext uri="{BB962C8B-B14F-4D97-AF65-F5344CB8AC3E}">
        <p14:creationId xmlns:p14="http://schemas.microsoft.com/office/powerpoint/2010/main" val="258437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1" y="0"/>
            <a:ext cx="9137849" cy="6921693"/>
          </a:xfrm>
        </p:spPr>
      </p:pic>
      <p:sp>
        <p:nvSpPr>
          <p:cNvPr id="2" name="Номер слайда 1"/>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2204366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5904656"/>
          </a:xfrm>
        </p:spPr>
        <p:txBody>
          <a:bodyPr>
            <a:noAutofit/>
          </a:bodyPr>
          <a:lstStyle/>
          <a:p>
            <a:pPr marL="0" indent="0" algn="ctr">
              <a:buNone/>
            </a:pPr>
            <a:r>
              <a:rPr lang="uk-UA" sz="2400" b="1" dirty="0" smtClean="0">
                <a:latin typeface="+mj-lt"/>
              </a:rPr>
              <a:t>1769-1794 гг – </a:t>
            </a:r>
            <a:r>
              <a:rPr lang="ru-RU" sz="2400" b="1" dirty="0" smtClean="0">
                <a:latin typeface="+mj-lt"/>
              </a:rPr>
              <a:t>период странствования </a:t>
            </a:r>
            <a:r>
              <a:rPr lang="uk-UA" sz="2400" b="1" dirty="0" smtClean="0">
                <a:latin typeface="+mj-lt"/>
              </a:rPr>
              <a:t>Г. С. </a:t>
            </a:r>
            <a:r>
              <a:rPr lang="ru-RU" sz="2400" b="1" dirty="0" smtClean="0">
                <a:latin typeface="+mj-lt"/>
              </a:rPr>
              <a:t>Сковороды</a:t>
            </a:r>
          </a:p>
          <a:p>
            <a:pPr marL="0" indent="0">
              <a:buNone/>
            </a:pPr>
            <a:r>
              <a:rPr lang="ru-RU" sz="2000" dirty="0" smtClean="0">
                <a:latin typeface="+mj-lt"/>
              </a:rPr>
              <a:t>Гесс </a:t>
            </a:r>
            <a:r>
              <a:rPr lang="ru-RU" sz="2000" dirty="0">
                <a:latin typeface="+mj-lt"/>
              </a:rPr>
              <a:t>де Кальве </a:t>
            </a:r>
            <a:r>
              <a:rPr lang="ru-RU" sz="2000" dirty="0" smtClean="0">
                <a:latin typeface="+mj-lt"/>
              </a:rPr>
              <a:t>замечает некоторые </a:t>
            </a:r>
            <a:r>
              <a:rPr lang="ru-RU" sz="2000" dirty="0">
                <a:latin typeface="+mj-lt"/>
              </a:rPr>
              <a:t>интересные </a:t>
            </a:r>
            <a:r>
              <a:rPr lang="ru-RU" sz="2000" dirty="0" smtClean="0">
                <a:latin typeface="+mj-lt"/>
              </a:rPr>
              <a:t>подробности: </a:t>
            </a:r>
          </a:p>
          <a:p>
            <a:pPr marL="0" indent="0" algn="ctr">
              <a:buNone/>
            </a:pPr>
            <a:r>
              <a:rPr lang="ru-RU" sz="2000" i="1" dirty="0" smtClean="0">
                <a:latin typeface="+mj-lt"/>
              </a:rPr>
              <a:t>«В </a:t>
            </a:r>
            <a:r>
              <a:rPr lang="ru-RU" sz="2000" i="1" dirty="0">
                <a:latin typeface="+mj-lt"/>
              </a:rPr>
              <a:t>крайней </a:t>
            </a:r>
            <a:r>
              <a:rPr lang="ru-RU" sz="2000" i="1" dirty="0" smtClean="0">
                <a:latin typeface="+mj-lt"/>
              </a:rPr>
              <a:t>бедности </a:t>
            </a:r>
            <a:r>
              <a:rPr lang="ru-RU" sz="2000" i="1" dirty="0">
                <a:latin typeface="+mj-lt"/>
              </a:rPr>
              <a:t>переходил Сковорода по Украине </a:t>
            </a:r>
            <a:r>
              <a:rPr lang="ru-RU" sz="2000" i="1" dirty="0" smtClean="0">
                <a:latin typeface="+mj-lt"/>
              </a:rPr>
              <a:t>от одного </a:t>
            </a:r>
            <a:r>
              <a:rPr lang="ru-RU" sz="2000" i="1" dirty="0">
                <a:latin typeface="+mj-lt"/>
              </a:rPr>
              <a:t>дома к другому, учил детей примером </a:t>
            </a:r>
            <a:r>
              <a:rPr lang="ru-RU" sz="2000" i="1" dirty="0" smtClean="0">
                <a:latin typeface="+mj-lt"/>
              </a:rPr>
              <a:t>непорочной </a:t>
            </a:r>
            <a:r>
              <a:rPr lang="ru-RU" sz="2000" i="1" dirty="0">
                <a:latin typeface="+mj-lt"/>
              </a:rPr>
              <a:t>жизни и мудрой наукой. Одежда его была серая свита, едой - самое простое блюдо. К женскому полу он не имел склонности: </a:t>
            </a:r>
            <a:r>
              <a:rPr lang="ru-RU" sz="2000" i="1" dirty="0" smtClean="0">
                <a:latin typeface="+mj-lt"/>
              </a:rPr>
              <a:t>любую </a:t>
            </a:r>
            <a:r>
              <a:rPr lang="ru-RU" sz="2000" i="1" dirty="0">
                <a:latin typeface="+mj-lt"/>
              </a:rPr>
              <a:t>неприятность сносил </a:t>
            </a:r>
            <a:r>
              <a:rPr lang="ru-RU" sz="2000" i="1" dirty="0" smtClean="0">
                <a:latin typeface="+mj-lt"/>
              </a:rPr>
              <a:t>с </a:t>
            </a:r>
            <a:r>
              <a:rPr lang="ru-RU" sz="2000" i="1" dirty="0">
                <a:latin typeface="+mj-lt"/>
              </a:rPr>
              <a:t>полнейшим равнодушием. Прожив некоторое время в одной усадьбе, где всегда ночевал летом в саду под кустами, а зимой в конюшне, </a:t>
            </a:r>
            <a:r>
              <a:rPr lang="ru-RU" sz="2000" i="1" dirty="0" smtClean="0">
                <a:latin typeface="+mj-lt"/>
              </a:rPr>
              <a:t>брал </a:t>
            </a:r>
            <a:r>
              <a:rPr lang="ru-RU" sz="2000" i="1" dirty="0">
                <a:latin typeface="+mj-lt"/>
              </a:rPr>
              <a:t>он свою еврейскую </a:t>
            </a:r>
            <a:r>
              <a:rPr lang="ru-RU" sz="2000" i="1" dirty="0" smtClean="0">
                <a:latin typeface="+mj-lt"/>
              </a:rPr>
              <a:t>Библию</a:t>
            </a:r>
            <a:r>
              <a:rPr lang="ru-RU" sz="2000" i="1" dirty="0">
                <a:latin typeface="+mj-lt"/>
              </a:rPr>
              <a:t>, в карман флейту и шел дальше, пока найдет иной предмет. Никто во всякое время года не видел его иначе, как пешим; </a:t>
            </a:r>
            <a:r>
              <a:rPr lang="ru-RU" sz="2000" i="1" dirty="0" err="1" smtClean="0">
                <a:latin typeface="+mj-lt"/>
              </a:rPr>
              <a:t>мелчайший</a:t>
            </a:r>
            <a:r>
              <a:rPr lang="ru-RU" sz="2000" i="1" dirty="0" smtClean="0">
                <a:latin typeface="+mj-lt"/>
              </a:rPr>
              <a:t> </a:t>
            </a:r>
            <a:r>
              <a:rPr lang="ru-RU" sz="2000" i="1" dirty="0">
                <a:latin typeface="+mj-lt"/>
              </a:rPr>
              <a:t>признак награды </a:t>
            </a:r>
            <a:r>
              <a:rPr lang="ru-RU" sz="2000" i="1" dirty="0" smtClean="0">
                <a:latin typeface="+mj-lt"/>
              </a:rPr>
              <a:t>огорчал </a:t>
            </a:r>
            <a:r>
              <a:rPr lang="ru-RU" sz="2000" i="1" dirty="0">
                <a:latin typeface="+mj-lt"/>
              </a:rPr>
              <a:t>его душу. Жил он </a:t>
            </a:r>
            <a:r>
              <a:rPr lang="ru-RU" sz="2000" i="1" dirty="0" smtClean="0">
                <a:latin typeface="+mj-lt"/>
              </a:rPr>
              <a:t>больше </a:t>
            </a:r>
            <a:r>
              <a:rPr lang="ru-RU" sz="2000" i="1" dirty="0">
                <a:latin typeface="+mj-lt"/>
              </a:rPr>
              <a:t>в Купянском уезде в большом лесу, принадлежавший дворянину </a:t>
            </a:r>
            <a:r>
              <a:rPr lang="ru-RU" sz="2000" i="1" dirty="0" smtClean="0">
                <a:latin typeface="+mj-lt"/>
              </a:rPr>
              <a:t>Осипу Юрьевичу Сошальскому. </a:t>
            </a:r>
            <a:r>
              <a:rPr lang="ru-RU" sz="2000" i="1" dirty="0">
                <a:latin typeface="+mj-lt"/>
              </a:rPr>
              <a:t>Он, конечно, останавливался в бедной хижине у </a:t>
            </a:r>
            <a:r>
              <a:rPr lang="ru-RU" sz="2000" i="1" dirty="0" smtClean="0">
                <a:latin typeface="+mj-lt"/>
              </a:rPr>
              <a:t>пасечника. </a:t>
            </a:r>
            <a:r>
              <a:rPr lang="ru-RU" sz="2000" i="1" dirty="0">
                <a:latin typeface="+mj-lt"/>
              </a:rPr>
              <a:t>Несколько книг - было все его имущество. </a:t>
            </a:r>
            <a:r>
              <a:rPr lang="ru-RU" sz="2000" i="1" dirty="0" smtClean="0">
                <a:latin typeface="+mj-lt"/>
              </a:rPr>
              <a:t>Он </a:t>
            </a:r>
            <a:r>
              <a:rPr lang="ru-RU" sz="2000" i="1" dirty="0">
                <a:latin typeface="+mj-lt"/>
              </a:rPr>
              <a:t>любил также бывать у помещика </a:t>
            </a:r>
            <a:r>
              <a:rPr lang="ru-RU" sz="2000" i="1" dirty="0" smtClean="0">
                <a:latin typeface="+mj-lt"/>
              </a:rPr>
              <a:t>И</a:t>
            </a:r>
            <a:r>
              <a:rPr lang="ru-RU" sz="2000" i="1" dirty="0">
                <a:latin typeface="+mj-lt"/>
              </a:rPr>
              <a:t>. И. </a:t>
            </a:r>
            <a:r>
              <a:rPr lang="ru-RU" sz="2000" i="1" dirty="0" smtClean="0">
                <a:latin typeface="+mj-lt"/>
              </a:rPr>
              <a:t>Мечникова. Простая </a:t>
            </a:r>
            <a:r>
              <a:rPr lang="ru-RU" sz="2000" i="1" dirty="0">
                <a:latin typeface="+mj-lt"/>
              </a:rPr>
              <a:t>и </a:t>
            </a:r>
            <a:r>
              <a:rPr lang="ru-RU" sz="2000" i="1" dirty="0" smtClean="0">
                <a:latin typeface="+mj-lt"/>
              </a:rPr>
              <a:t>благородная жизнь </a:t>
            </a:r>
            <a:r>
              <a:rPr lang="ru-RU" sz="2000" i="1" dirty="0">
                <a:latin typeface="+mj-lt"/>
              </a:rPr>
              <a:t>в этих домах ему </a:t>
            </a:r>
            <a:r>
              <a:rPr lang="ru-RU" sz="2000" i="1" dirty="0" smtClean="0">
                <a:latin typeface="+mj-lt"/>
              </a:rPr>
              <a:t>нравилась</a:t>
            </a:r>
            <a:r>
              <a:rPr lang="ru-RU" sz="2000" i="1" dirty="0">
                <a:latin typeface="+mj-lt"/>
              </a:rPr>
              <a:t>. Там он воспитывал детей и развлекал разговорами этих честных </a:t>
            </a:r>
            <a:r>
              <a:rPr lang="ru-RU" sz="2000" i="1" dirty="0" smtClean="0">
                <a:latin typeface="+mj-lt"/>
              </a:rPr>
              <a:t>стариков».</a:t>
            </a:r>
          </a:p>
          <a:p>
            <a:pPr marL="0" indent="0" algn="r">
              <a:buNone/>
            </a:pPr>
            <a:r>
              <a:rPr lang="ru-RU" sz="1600" dirty="0" smtClean="0">
                <a:latin typeface="+mj-lt"/>
              </a:rPr>
              <a:t>("</a:t>
            </a:r>
            <a:r>
              <a:rPr lang="ru-RU" sz="1600" dirty="0" err="1">
                <a:latin typeface="+mj-lt"/>
              </a:rPr>
              <a:t>Укр</a:t>
            </a:r>
            <a:r>
              <a:rPr lang="ru-RU" sz="1600" dirty="0">
                <a:latin typeface="+mj-lt"/>
              </a:rPr>
              <a:t>. Вестник ", 1817, IV </a:t>
            </a:r>
            <a:r>
              <a:rPr lang="ru-RU" sz="1600" dirty="0" err="1">
                <a:latin typeface="+mj-lt"/>
              </a:rPr>
              <a:t>кн</a:t>
            </a:r>
            <a:r>
              <a:rPr lang="ru-RU" sz="1600" dirty="0">
                <a:latin typeface="+mj-lt"/>
              </a:rPr>
              <a:t>, стр. 112 и 115).</a:t>
            </a:r>
          </a:p>
        </p:txBody>
      </p:sp>
      <p:sp>
        <p:nvSpPr>
          <p:cNvPr id="2" name="Номер слайда 1"/>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2765131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lnSpcReduction="10000"/>
          </a:bodyPr>
          <a:lstStyle/>
          <a:p>
            <a:pPr marL="0" indent="0">
              <a:buNone/>
            </a:pPr>
            <a:r>
              <a:rPr lang="ru-RU" sz="2000" dirty="0"/>
              <a:t>Изм. </a:t>
            </a:r>
            <a:r>
              <a:rPr lang="ru-RU" sz="2000" dirty="0" smtClean="0"/>
              <a:t>Ив</a:t>
            </a:r>
            <a:r>
              <a:rPr lang="ru-RU" sz="2000" dirty="0"/>
              <a:t>. Срезневский добавляет: </a:t>
            </a:r>
            <a:endParaRPr lang="ru-RU" sz="2000" dirty="0" smtClean="0"/>
          </a:p>
          <a:p>
            <a:pPr marL="0" indent="0" algn="ctr">
              <a:buNone/>
            </a:pPr>
            <a:r>
              <a:rPr lang="ru-RU" sz="2000" i="1" dirty="0" smtClean="0"/>
              <a:t>«Уважение </a:t>
            </a:r>
            <a:r>
              <a:rPr lang="ru-RU" sz="2000" i="1" dirty="0"/>
              <a:t>к Сковороды </a:t>
            </a:r>
            <a:r>
              <a:rPr lang="ru-RU" sz="2000" i="1" dirty="0" smtClean="0"/>
              <a:t>достигало </a:t>
            </a:r>
            <a:r>
              <a:rPr lang="ru-RU" sz="2000" i="1" dirty="0"/>
              <a:t>того, что считали </a:t>
            </a:r>
            <a:r>
              <a:rPr lang="ru-RU" sz="2000" i="1" dirty="0" smtClean="0"/>
              <a:t>за особое благословение Боже тому дому, </a:t>
            </a:r>
            <a:r>
              <a:rPr lang="ru-RU" sz="2000" i="1" dirty="0"/>
              <a:t>в котором поселился он хоть на несколько дней. Он мог бы с подарков составить довольно значительные средства. Но хотя бы что ему предлагали, хотя бы сколько просили, он всегда отказывался, говоря: "Дайте </a:t>
            </a:r>
            <a:r>
              <a:rPr lang="ru-RU" sz="2000" i="1" dirty="0" smtClean="0"/>
              <a:t>немощному" </a:t>
            </a:r>
            <a:r>
              <a:rPr lang="ru-RU" sz="2000" i="1" dirty="0"/>
              <a:t>и сам был доволен своей серой свитой. Эта серая свита, сапоги в запас и несколько тетрадей произведений - вот из чего состояло все его имущество. Решив путешествовать или перейти к другому месту, он составлял в сумку эту свою рухлядь и перебросив ее </a:t>
            </a:r>
            <a:r>
              <a:rPr lang="ru-RU" sz="2000" i="1" dirty="0" smtClean="0"/>
              <a:t>через </a:t>
            </a:r>
            <a:r>
              <a:rPr lang="ru-RU" sz="2000" i="1" dirty="0"/>
              <a:t>плечо, шел дальше в путешествие с двумя неразлучными спутниками - палкой-журавлем и флейтой. И то и другое было его собственным </a:t>
            </a:r>
            <a:r>
              <a:rPr lang="ru-RU" sz="2000" i="1" dirty="0" smtClean="0"/>
              <a:t>изделием». </a:t>
            </a:r>
          </a:p>
          <a:p>
            <a:pPr marL="0" indent="0" algn="r">
              <a:buNone/>
            </a:pPr>
            <a:r>
              <a:rPr lang="ru-RU" sz="2000" dirty="0" smtClean="0"/>
              <a:t>("Утренняя звезда", </a:t>
            </a:r>
            <a:r>
              <a:rPr lang="ru-RU" sz="2000" dirty="0"/>
              <a:t>1834, кн. I, ст.75</a:t>
            </a:r>
            <a:r>
              <a:rPr lang="ru-RU" sz="2000" dirty="0" smtClean="0"/>
              <a:t>).</a:t>
            </a:r>
          </a:p>
          <a:p>
            <a:pPr marL="0" indent="0" algn="r">
              <a:buNone/>
            </a:pPr>
            <a:endParaRPr lang="ru-RU" sz="2000" dirty="0" smtClean="0"/>
          </a:p>
          <a:p>
            <a:pPr marL="0" indent="0" algn="just">
              <a:buNone/>
            </a:pPr>
            <a:r>
              <a:rPr lang="ru-RU" sz="2000" dirty="0"/>
              <a:t>В это время (в 1775 г..) </a:t>
            </a:r>
            <a:r>
              <a:rPr lang="ru-RU" sz="2000" dirty="0" smtClean="0"/>
              <a:t>имя </a:t>
            </a:r>
            <a:r>
              <a:rPr lang="ru-RU" sz="2000" dirty="0"/>
              <a:t>Г. С Сковороды звучало уже по всей Украине и даже за пределами </a:t>
            </a:r>
            <a:r>
              <a:rPr lang="ru-RU" sz="2000" dirty="0" smtClean="0"/>
              <a:t>ее. </a:t>
            </a:r>
            <a:r>
              <a:rPr lang="ru-RU" sz="2000" dirty="0"/>
              <a:t>"И добрая и дурная слава, - говорит Μ. И. </a:t>
            </a:r>
            <a:r>
              <a:rPr lang="ru-RU" sz="2000" dirty="0" err="1"/>
              <a:t>Ковалинский</a:t>
            </a:r>
            <a:r>
              <a:rPr lang="ru-RU" sz="2000" dirty="0"/>
              <a:t>, - распространилась о нем по всей Украине (Слободской) , Малороссии </a:t>
            </a:r>
            <a:r>
              <a:rPr lang="ru-RU" sz="2000" dirty="0" smtClean="0"/>
              <a:t>(</a:t>
            </a:r>
            <a:r>
              <a:rPr lang="ru-RU" sz="2000" dirty="0"/>
              <a:t>Л</a:t>
            </a:r>
            <a:r>
              <a:rPr lang="ru-RU" sz="2000" dirty="0" smtClean="0"/>
              <a:t>евобережной) </a:t>
            </a:r>
            <a:r>
              <a:rPr lang="ru-RU" sz="2000" dirty="0"/>
              <a:t>и П</a:t>
            </a:r>
            <a:r>
              <a:rPr lang="ru-RU" sz="2000" dirty="0" smtClean="0"/>
              <a:t>равобережной </a:t>
            </a:r>
            <a:r>
              <a:rPr lang="ru-RU" sz="2000" dirty="0"/>
              <a:t>в Киеве и дальше. Многие </a:t>
            </a:r>
            <a:r>
              <a:rPr lang="ru-RU" sz="2000" dirty="0" smtClean="0"/>
              <a:t>позорили </a:t>
            </a:r>
            <a:r>
              <a:rPr lang="ru-RU" sz="2000" dirty="0"/>
              <a:t>его, некоторые хвалили, все хотели его видеть, возможно </a:t>
            </a:r>
            <a:r>
              <a:rPr lang="ru-RU" sz="2000" dirty="0" smtClean="0"/>
              <a:t>за </a:t>
            </a:r>
            <a:r>
              <a:rPr lang="ru-RU" sz="2000" dirty="0"/>
              <a:t>его причуды и необычную жизнь, </a:t>
            </a:r>
            <a:r>
              <a:rPr lang="ru-RU" sz="2000" dirty="0" smtClean="0"/>
              <a:t>немногие знали </a:t>
            </a:r>
            <a:r>
              <a:rPr lang="ru-RU" sz="2000" dirty="0"/>
              <a:t>его таким, какой он на самом деле был </a:t>
            </a:r>
            <a:r>
              <a:rPr lang="ru-RU" sz="2000" dirty="0" smtClean="0"/>
              <a:t>внутренне".</a:t>
            </a:r>
            <a:endParaRPr lang="ru-RU" sz="2000" dirty="0"/>
          </a:p>
        </p:txBody>
      </p:sp>
      <p:sp>
        <p:nvSpPr>
          <p:cNvPr id="2" name="Номер слайда 1"/>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301812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4906888" cy="1224136"/>
          </a:xfrm>
        </p:spPr>
        <p:txBody>
          <a:bodyPr>
            <a:normAutofit/>
          </a:bodyPr>
          <a:lstStyle/>
          <a:p>
            <a:pPr marL="0" indent="0" algn="ctr">
              <a:buNone/>
            </a:pPr>
            <a:r>
              <a:rPr lang="ru-RU" sz="2400" b="1" i="1" dirty="0" smtClean="0"/>
              <a:t>В этот период пишет он свои известные «Харьковские байки». (1774г.)</a:t>
            </a:r>
            <a:endParaRPr lang="ru-RU" sz="2400" b="1"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564904"/>
            <a:ext cx="5244075" cy="39330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85062"/>
            <a:ext cx="3022650" cy="6356914"/>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233455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568" y="5140"/>
            <a:ext cx="10016825" cy="6880244"/>
          </a:xfrm>
        </p:spPr>
      </p:pic>
      <p:sp>
        <p:nvSpPr>
          <p:cNvPr id="2" name="Номер слайда 1"/>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175190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336704"/>
          </a:xfrm>
        </p:spPr>
        <p:txBody>
          <a:bodyPr>
            <a:noAutofit/>
          </a:bodyPr>
          <a:lstStyle/>
          <a:p>
            <a:pPr marL="0" indent="0">
              <a:buNone/>
            </a:pPr>
            <a:r>
              <a:rPr lang="ru-RU" sz="1400" dirty="0"/>
              <a:t>О смерти Г. С Сковороды интересные воспоминания Изм. </a:t>
            </a:r>
            <a:r>
              <a:rPr lang="ru-RU" sz="1400" dirty="0" smtClean="0"/>
              <a:t>Ив</a:t>
            </a:r>
            <a:r>
              <a:rPr lang="ru-RU" sz="1400" dirty="0"/>
              <a:t>. </a:t>
            </a:r>
            <a:r>
              <a:rPr lang="ru-RU" sz="1400" dirty="0" smtClean="0"/>
              <a:t>Срезневского: </a:t>
            </a:r>
          </a:p>
          <a:p>
            <a:pPr marL="0" indent="0" algn="just">
              <a:buNone/>
            </a:pPr>
            <a:r>
              <a:rPr lang="ru-RU" sz="1600" dirty="0" smtClean="0"/>
              <a:t>«В </a:t>
            </a:r>
            <a:r>
              <a:rPr lang="ru-RU" sz="1600" dirty="0"/>
              <a:t>селе в помещика </a:t>
            </a:r>
            <a:r>
              <a:rPr lang="ru-RU" sz="1600" dirty="0" smtClean="0"/>
              <a:t>Ковалевского </a:t>
            </a:r>
            <a:r>
              <a:rPr lang="ru-RU" sz="1600" dirty="0"/>
              <a:t>небольшая комнатка, окнами в сад, отдельная, приветливая была его </a:t>
            </a:r>
            <a:r>
              <a:rPr lang="ru-RU" sz="1600" dirty="0" smtClean="0"/>
              <a:t>последним местом проживания. </a:t>
            </a:r>
            <a:r>
              <a:rPr lang="ru-RU" sz="1600" dirty="0"/>
              <a:t>Между </a:t>
            </a:r>
            <a:r>
              <a:rPr lang="ru-RU" sz="1600" dirty="0" smtClean="0"/>
              <a:t>прочим, </a:t>
            </a:r>
            <a:r>
              <a:rPr lang="ru-RU" sz="1600" dirty="0"/>
              <a:t>он бывал в ней очень редко: обычно либо разговаривал с хозяином, также старым человеком, </a:t>
            </a:r>
            <a:r>
              <a:rPr lang="ru-RU" sz="1600" dirty="0" smtClean="0"/>
              <a:t>добрым, </a:t>
            </a:r>
            <a:r>
              <a:rPr lang="ru-RU" sz="1600" dirty="0"/>
              <a:t>благочестивой, или ходил по саду и по полю. Сковорода до смерти любил жизнь в одиночестве и среди </a:t>
            </a:r>
            <a:r>
              <a:rPr lang="ru-RU" sz="1600" dirty="0" smtClean="0"/>
              <a:t>близких. Был </a:t>
            </a:r>
            <a:r>
              <a:rPr lang="ru-RU" sz="1600" dirty="0"/>
              <a:t>замечательный </a:t>
            </a:r>
            <a:r>
              <a:rPr lang="ru-RU" sz="1600" dirty="0" smtClean="0"/>
              <a:t>день, </a:t>
            </a:r>
            <a:r>
              <a:rPr lang="ru-RU" sz="1600" dirty="0"/>
              <a:t>к </a:t>
            </a:r>
            <a:r>
              <a:rPr lang="ru-RU" sz="1600" dirty="0" smtClean="0"/>
              <a:t>помещику </a:t>
            </a:r>
            <a:r>
              <a:rPr lang="ru-RU" sz="1600" dirty="0"/>
              <a:t>прибыло много соседей погулять и попировать. Также </a:t>
            </a:r>
            <a:r>
              <a:rPr lang="ru-RU" sz="1600" dirty="0" smtClean="0"/>
              <a:t>обычаем </a:t>
            </a:r>
            <a:r>
              <a:rPr lang="ru-RU" sz="1600" dirty="0"/>
              <a:t>стало </a:t>
            </a:r>
            <a:r>
              <a:rPr lang="ru-RU" sz="1600" dirty="0" smtClean="0"/>
              <a:t>слушать </a:t>
            </a:r>
            <a:r>
              <a:rPr lang="ru-RU" sz="1600" dirty="0"/>
              <a:t>Сковороду. Его все любили слушать. За обедом Сковорода был необычно веселый и </a:t>
            </a:r>
            <a:r>
              <a:rPr lang="ru-RU" sz="1600" dirty="0" smtClean="0"/>
              <a:t>разговорчивый, </a:t>
            </a:r>
            <a:r>
              <a:rPr lang="ru-RU" sz="1600" dirty="0"/>
              <a:t>даже шутил, рассказывал о своем прошлом, о своих </a:t>
            </a:r>
            <a:r>
              <a:rPr lang="ru-RU" sz="1600" dirty="0" smtClean="0"/>
              <a:t>блужданиях, </a:t>
            </a:r>
            <a:r>
              <a:rPr lang="ru-RU" sz="1600" dirty="0"/>
              <a:t>о </a:t>
            </a:r>
            <a:r>
              <a:rPr lang="ru-RU" sz="1600" dirty="0" smtClean="0"/>
              <a:t>трудных временах </a:t>
            </a:r>
            <a:r>
              <a:rPr lang="ru-RU" sz="1600" dirty="0"/>
              <a:t>своей жизни. Пообедав, встали </a:t>
            </a:r>
            <a:r>
              <a:rPr lang="ru-RU" sz="1600" dirty="0" smtClean="0"/>
              <a:t>очарованы </a:t>
            </a:r>
            <a:r>
              <a:rPr lang="ru-RU" sz="1600" dirty="0"/>
              <a:t>его красноречием. Сковорода незаметно вышел. Долго ходил он по неровным дорожкам, срывал плоды и раздавал их мальчикам-рабочим; прошел день. Вечером хозяин сам пошел искать Сковороду и нашел его под ветвистой </a:t>
            </a:r>
            <a:r>
              <a:rPr lang="ru-RU" sz="1600" dirty="0" smtClean="0"/>
              <a:t>липой. </a:t>
            </a:r>
            <a:r>
              <a:rPr lang="ru-RU" sz="1600" dirty="0"/>
              <a:t>Солнце заходило, последнее лучи его пробивалось через густую листву. Сковорода с заступом в руках копал яму - узкую, длинную </a:t>
            </a:r>
            <a:r>
              <a:rPr lang="ru-RU" sz="1600" dirty="0" smtClean="0"/>
              <a:t>могилу.</a:t>
            </a:r>
            <a:endParaRPr lang="ru-RU" sz="1600" dirty="0"/>
          </a:p>
          <a:p>
            <a:pPr marL="0" indent="0" algn="just">
              <a:buNone/>
            </a:pPr>
            <a:r>
              <a:rPr lang="ru-RU" sz="1600" dirty="0"/>
              <a:t>- Что это, друг Григорий, что ты делаешь? - спросил хозяин, приблизившись к старому.</a:t>
            </a:r>
          </a:p>
          <a:p>
            <a:pPr marL="0" indent="0" algn="just">
              <a:buNone/>
            </a:pPr>
            <a:r>
              <a:rPr lang="ru-RU" sz="1600" dirty="0"/>
              <a:t>- Время, друг, кончать блуждания, - ответил Сковорода, - потому что и так все волосы </a:t>
            </a:r>
            <a:r>
              <a:rPr lang="ru-RU" sz="1600" dirty="0" smtClean="0"/>
              <a:t>слетели </a:t>
            </a:r>
            <a:r>
              <a:rPr lang="ru-RU" sz="1600" dirty="0"/>
              <a:t>с бедной головы. Время </a:t>
            </a:r>
            <a:r>
              <a:rPr lang="ru-RU" sz="1600" dirty="0" smtClean="0"/>
              <a:t>успокоиться.</a:t>
            </a:r>
            <a:endParaRPr lang="ru-RU" sz="1600" dirty="0"/>
          </a:p>
          <a:p>
            <a:pPr marL="0" indent="0" algn="just">
              <a:buNone/>
            </a:pPr>
            <a:r>
              <a:rPr lang="ru-RU" sz="1600" dirty="0"/>
              <a:t>- Да, брат, </a:t>
            </a:r>
            <a:r>
              <a:rPr lang="ru-RU" sz="1600" dirty="0" smtClean="0"/>
              <a:t>глупости! </a:t>
            </a:r>
            <a:r>
              <a:rPr lang="ru-RU" sz="1600" dirty="0"/>
              <a:t>Хватит шутить! Пойдем!</a:t>
            </a:r>
          </a:p>
          <a:p>
            <a:pPr marL="0" indent="0" algn="just">
              <a:buNone/>
            </a:pPr>
            <a:r>
              <a:rPr lang="ru-RU" sz="1600" dirty="0"/>
              <a:t>- Иду, но я буду просить тебя </a:t>
            </a:r>
            <a:r>
              <a:rPr lang="ru-RU" sz="1600" dirty="0" smtClean="0"/>
              <a:t>прежде, </a:t>
            </a:r>
            <a:r>
              <a:rPr lang="ru-RU" sz="1600" dirty="0"/>
              <a:t>мой господин, пусть здесь будет моя последняя могила ...</a:t>
            </a:r>
          </a:p>
          <a:p>
            <a:pPr marL="0" indent="0" algn="just">
              <a:buNone/>
            </a:pPr>
            <a:r>
              <a:rPr lang="ru-RU" sz="1600" dirty="0"/>
              <a:t>И пошли в дом. Сковорода недолго в ней оставался. Он пошел в комнату, сменил белье, помолился Богу и положив </a:t>
            </a:r>
            <a:r>
              <a:rPr lang="ru-RU" sz="1600" dirty="0" smtClean="0"/>
              <a:t>под голову </a:t>
            </a:r>
            <a:r>
              <a:rPr lang="ru-RU" sz="1600" dirty="0"/>
              <a:t>тетради своих произведений и серую свитку, лег, сложив накрест руки. Долго его </a:t>
            </a:r>
            <a:r>
              <a:rPr lang="ru-RU" sz="1600" dirty="0" smtClean="0"/>
              <a:t>ждали на ужин - </a:t>
            </a:r>
            <a:r>
              <a:rPr lang="ru-RU" sz="1600" dirty="0"/>
              <a:t>Сковорода не появился, </a:t>
            </a:r>
            <a:r>
              <a:rPr lang="ru-RU" sz="1600" dirty="0" smtClean="0"/>
              <a:t>на второй день, </a:t>
            </a:r>
            <a:r>
              <a:rPr lang="ru-RU" sz="1600" dirty="0"/>
              <a:t>утром к чаю также, к обеду тоже. Это удивило хозяина и он решил войти в его комнату, чтобы разбудить его, но Сковорода лежал уже холодный, </a:t>
            </a:r>
            <a:r>
              <a:rPr lang="ru-RU" sz="1600" dirty="0" smtClean="0"/>
              <a:t>закостенелый»</a:t>
            </a:r>
          </a:p>
          <a:p>
            <a:pPr marL="0" indent="0" algn="r">
              <a:buNone/>
            </a:pPr>
            <a:r>
              <a:rPr lang="ru-RU" sz="1100" dirty="0" smtClean="0"/>
              <a:t>(</a:t>
            </a:r>
            <a:r>
              <a:rPr lang="ru-RU" sz="1100" dirty="0" err="1" smtClean="0"/>
              <a:t>Утрен</a:t>
            </a:r>
            <a:r>
              <a:rPr lang="ru-RU" sz="1100" dirty="0" smtClean="0"/>
              <a:t>. Звезда, </a:t>
            </a:r>
            <a:r>
              <a:rPr lang="ru-RU" sz="1100" dirty="0"/>
              <a:t>1833).</a:t>
            </a:r>
          </a:p>
        </p:txBody>
      </p:sp>
      <p:sp>
        <p:nvSpPr>
          <p:cNvPr id="2" name="Номер слайда 1"/>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199434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765" y="260648"/>
            <a:ext cx="8229600" cy="315039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3429000"/>
            <a:ext cx="4128459" cy="309634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493" y="3429000"/>
            <a:ext cx="4128459" cy="3096344"/>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324071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29504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81" y="0"/>
            <a:ext cx="7366238" cy="6858000"/>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1652318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ru-RU" b="1" dirty="0" smtClean="0">
                <a:solidFill>
                  <a:schemeClr val="accent2">
                    <a:lumMod val="50000"/>
                  </a:schemeClr>
                </a:solidFill>
              </a:rPr>
              <a:t>Сковорода - философ</a:t>
            </a:r>
            <a:endParaRPr lang="ru-RU" b="1" dirty="0">
              <a:solidFill>
                <a:schemeClr val="accent2">
                  <a:lumMod val="50000"/>
                </a:schemeClr>
              </a:solidFill>
            </a:endParaRPr>
          </a:p>
        </p:txBody>
      </p:sp>
      <p:sp>
        <p:nvSpPr>
          <p:cNvPr id="3" name="Объект 2"/>
          <p:cNvSpPr>
            <a:spLocks noGrp="1"/>
          </p:cNvSpPr>
          <p:nvPr>
            <p:ph idx="1"/>
          </p:nvPr>
        </p:nvSpPr>
        <p:spPr>
          <a:xfrm>
            <a:off x="467544" y="1124744"/>
            <a:ext cx="8229600" cy="5400600"/>
          </a:xfrm>
          <a:solidFill>
            <a:schemeClr val="bg1">
              <a:alpha val="39000"/>
            </a:schemeClr>
          </a:solidFill>
        </p:spPr>
        <p:txBody>
          <a:bodyPr>
            <a:noAutofit/>
          </a:bodyPr>
          <a:lstStyle/>
          <a:p>
            <a:pPr marL="0" indent="0" algn="ctr">
              <a:spcBef>
                <a:spcPts val="0"/>
              </a:spcBef>
              <a:buNone/>
            </a:pPr>
            <a:r>
              <a:rPr lang="ru-RU" sz="1800" dirty="0" smtClean="0"/>
              <a:t>«</a:t>
            </a:r>
            <a:r>
              <a:rPr lang="ru-RU" sz="1800" dirty="0" err="1" smtClean="0"/>
              <a:t>Философія</a:t>
            </a:r>
            <a:r>
              <a:rPr lang="ru-RU" sz="1800" dirty="0" smtClean="0"/>
              <a:t> </a:t>
            </a:r>
            <a:r>
              <a:rPr lang="ru-RU" sz="1800" dirty="0"/>
              <a:t>у Сковороды соприкасается или даже, можно сказать, отождествляется </a:t>
            </a:r>
            <a:r>
              <a:rPr lang="ru-RU" sz="1800" dirty="0" err="1"/>
              <a:t>съ</a:t>
            </a:r>
            <a:r>
              <a:rPr lang="ru-RU" sz="1800" dirty="0"/>
              <a:t> </a:t>
            </a:r>
            <a:r>
              <a:rPr lang="ru-RU" sz="1800" dirty="0" err="1"/>
              <a:t>религіей</a:t>
            </a:r>
            <a:r>
              <a:rPr lang="ru-RU" sz="1800" dirty="0"/>
              <a:t>. </a:t>
            </a:r>
            <a:r>
              <a:rPr lang="ru-RU" sz="1800" dirty="0" err="1"/>
              <a:t>Онъ</a:t>
            </a:r>
            <a:r>
              <a:rPr lang="ru-RU" sz="1800" dirty="0"/>
              <a:t> </a:t>
            </a:r>
            <a:r>
              <a:rPr lang="ru-RU" sz="1800" dirty="0" err="1" smtClean="0"/>
              <a:t>признавалъ</a:t>
            </a:r>
            <a:r>
              <a:rPr lang="ru-RU" sz="1800" dirty="0" smtClean="0"/>
              <a:t> </a:t>
            </a:r>
            <a:r>
              <a:rPr lang="ru-RU" sz="1800" dirty="0"/>
              <a:t>одну только </a:t>
            </a:r>
            <a:r>
              <a:rPr lang="ru-RU" sz="1800" dirty="0" err="1"/>
              <a:t>философію</a:t>
            </a:r>
            <a:r>
              <a:rPr lang="ru-RU" sz="1800" dirty="0"/>
              <a:t> Духа, а не плоти, </a:t>
            </a:r>
            <a:r>
              <a:rPr lang="ru-RU" sz="1800" dirty="0" err="1"/>
              <a:t>такъ</a:t>
            </a:r>
            <a:r>
              <a:rPr lang="ru-RU" sz="1800" dirty="0"/>
              <a:t> же точно, </a:t>
            </a:r>
            <a:r>
              <a:rPr lang="ru-RU" sz="1800" dirty="0" err="1"/>
              <a:t>какъ</a:t>
            </a:r>
            <a:r>
              <a:rPr lang="ru-RU" sz="1800" dirty="0"/>
              <a:t> и одну </a:t>
            </a:r>
            <a:r>
              <a:rPr lang="ru-RU" sz="1800" dirty="0" err="1"/>
              <a:t>религію</a:t>
            </a:r>
            <a:r>
              <a:rPr lang="ru-RU" sz="1800" dirty="0"/>
              <a:t> духа, но не </a:t>
            </a:r>
            <a:r>
              <a:rPr lang="ru-RU" sz="1800" dirty="0" err="1"/>
              <a:t>обрядовъ</a:t>
            </a:r>
            <a:r>
              <a:rPr lang="ru-RU" sz="1800" dirty="0" smtClean="0"/>
              <a:t>.»</a:t>
            </a:r>
          </a:p>
          <a:p>
            <a:pPr marL="0" indent="0" algn="ctr">
              <a:spcBef>
                <a:spcPts val="0"/>
              </a:spcBef>
              <a:buNone/>
            </a:pPr>
            <a:r>
              <a:rPr lang="ru-RU" sz="1400" dirty="0" smtClean="0"/>
              <a:t> </a:t>
            </a:r>
            <a:r>
              <a:rPr lang="ru-RU" sz="1800" dirty="0" err="1"/>
              <a:t>Въ</a:t>
            </a:r>
            <a:r>
              <a:rPr lang="ru-RU" sz="1800" dirty="0"/>
              <a:t> </a:t>
            </a:r>
            <a:r>
              <a:rPr lang="ru-RU" sz="1800" dirty="0" err="1" smtClean="0"/>
              <a:t>предисловіи</a:t>
            </a:r>
            <a:r>
              <a:rPr lang="ru-RU" sz="1800" dirty="0" smtClean="0"/>
              <a:t> </a:t>
            </a:r>
            <a:r>
              <a:rPr lang="ru-RU" sz="1800" dirty="0" err="1"/>
              <a:t>къ</a:t>
            </a:r>
            <a:r>
              <a:rPr lang="ru-RU" sz="1800" dirty="0"/>
              <a:t> трактату „о </a:t>
            </a:r>
            <a:r>
              <a:rPr lang="ru-RU" sz="1800" dirty="0" err="1"/>
              <a:t>древнемъ</a:t>
            </a:r>
            <a:r>
              <a:rPr lang="ru-RU" sz="1800" dirty="0"/>
              <a:t> </a:t>
            </a:r>
            <a:r>
              <a:rPr lang="ru-RU" sz="1800" dirty="0" err="1"/>
              <a:t>мірѣ</a:t>
            </a:r>
            <a:r>
              <a:rPr lang="ru-RU" sz="1800" dirty="0"/>
              <a:t>" (</a:t>
            </a:r>
            <a:r>
              <a:rPr lang="ru-RU" sz="1800" dirty="0" err="1"/>
              <a:t>въ</a:t>
            </a:r>
            <a:r>
              <a:rPr lang="ru-RU" sz="1800" dirty="0"/>
              <a:t> </a:t>
            </a:r>
            <a:r>
              <a:rPr lang="ru-RU" sz="1800" dirty="0" err="1"/>
              <a:t>письмѣ</a:t>
            </a:r>
            <a:r>
              <a:rPr lang="ru-RU" sz="1800" dirty="0"/>
              <a:t> </a:t>
            </a:r>
            <a:r>
              <a:rPr lang="ru-RU" sz="1800" dirty="0" err="1"/>
              <a:t>къ</a:t>
            </a:r>
            <a:r>
              <a:rPr lang="ru-RU" sz="1800" dirty="0"/>
              <a:t> </a:t>
            </a:r>
            <a:r>
              <a:rPr lang="ru-RU" sz="1800" dirty="0" err="1"/>
              <a:t>Ковалинскому</a:t>
            </a:r>
            <a:r>
              <a:rPr lang="ru-RU" sz="1800" dirty="0"/>
              <a:t>) Сковорода </a:t>
            </a:r>
            <a:r>
              <a:rPr lang="ru-RU" sz="1800" dirty="0" err="1"/>
              <a:t>изображаетъ</a:t>
            </a:r>
            <a:r>
              <a:rPr lang="ru-RU" sz="1800" dirty="0"/>
              <a:t> </a:t>
            </a:r>
            <a:r>
              <a:rPr lang="ru-RU" sz="1800" b="1" dirty="0" err="1"/>
              <a:t>смыслъ</a:t>
            </a:r>
            <a:r>
              <a:rPr lang="ru-RU" sz="1800" b="1" dirty="0"/>
              <a:t> своей жизни</a:t>
            </a:r>
            <a:r>
              <a:rPr lang="ru-RU" sz="1800" dirty="0"/>
              <a:t>, </a:t>
            </a:r>
            <a:r>
              <a:rPr lang="ru-RU" sz="1800" dirty="0" err="1"/>
              <a:t>какъ</a:t>
            </a:r>
            <a:r>
              <a:rPr lang="ru-RU" sz="1800" dirty="0"/>
              <a:t> философа, </a:t>
            </a:r>
            <a:r>
              <a:rPr lang="ru-RU" sz="1800" dirty="0" err="1"/>
              <a:t>какъ</a:t>
            </a:r>
            <a:r>
              <a:rPr lang="ru-RU" sz="1800" dirty="0"/>
              <a:t> </a:t>
            </a:r>
            <a:r>
              <a:rPr lang="ru-RU" sz="1800" dirty="0" err="1"/>
              <a:t>человѣка</a:t>
            </a:r>
            <a:r>
              <a:rPr lang="ru-RU" sz="1800" dirty="0"/>
              <a:t>, </a:t>
            </a:r>
            <a:r>
              <a:rPr lang="ru-RU" sz="1800" dirty="0" err="1"/>
              <a:t>нашедшаго</a:t>
            </a:r>
            <a:r>
              <a:rPr lang="ru-RU" sz="1800" dirty="0"/>
              <a:t> </a:t>
            </a:r>
            <a:r>
              <a:rPr lang="ru-RU" sz="1800" dirty="0" err="1"/>
              <a:t>ея</a:t>
            </a:r>
            <a:r>
              <a:rPr lang="ru-RU" sz="1800" dirty="0"/>
              <a:t> </a:t>
            </a:r>
            <a:r>
              <a:rPr lang="ru-RU" sz="1800" dirty="0" err="1" smtClean="0"/>
              <a:t>центръ</a:t>
            </a:r>
            <a:r>
              <a:rPr lang="ru-RU" sz="1800" dirty="0" smtClean="0"/>
              <a:t> – и </a:t>
            </a:r>
            <a:r>
              <a:rPr lang="ru-RU" sz="1800" dirty="0"/>
              <a:t>эта </a:t>
            </a:r>
            <a:r>
              <a:rPr lang="ru-RU" sz="1800" dirty="0" err="1"/>
              <a:t>философія</a:t>
            </a:r>
            <a:r>
              <a:rPr lang="ru-RU" sz="1800" dirty="0"/>
              <a:t> оказывается </a:t>
            </a:r>
            <a:r>
              <a:rPr lang="ru-RU" sz="1800" b="1" dirty="0" err="1"/>
              <a:t>познаніемъ</a:t>
            </a:r>
            <a:r>
              <a:rPr lang="ru-RU" sz="1800" b="1" dirty="0"/>
              <a:t> Господа любовью </a:t>
            </a:r>
            <a:r>
              <a:rPr lang="ru-RU" sz="1800" b="1" dirty="0" err="1"/>
              <a:t>къ</a:t>
            </a:r>
            <a:r>
              <a:rPr lang="ru-RU" sz="1800" b="1" dirty="0"/>
              <a:t> Нему, </a:t>
            </a:r>
            <a:r>
              <a:rPr lang="ru-RU" sz="1800" b="1" dirty="0" err="1"/>
              <a:t>исполненіемъ</a:t>
            </a:r>
            <a:r>
              <a:rPr lang="ru-RU" sz="1800" b="1" dirty="0"/>
              <a:t> Его </a:t>
            </a:r>
            <a:r>
              <a:rPr lang="ru-RU" sz="1800" b="1" dirty="0" err="1"/>
              <a:t>заповѣдей</a:t>
            </a:r>
            <a:r>
              <a:rPr lang="ru-RU" sz="1800" dirty="0"/>
              <a:t>, т. е. </a:t>
            </a:r>
            <a:r>
              <a:rPr lang="ru-RU" sz="1800" dirty="0" err="1"/>
              <a:t>христіанской</a:t>
            </a:r>
            <a:r>
              <a:rPr lang="ru-RU" sz="1800" dirty="0"/>
              <a:t> </a:t>
            </a:r>
            <a:r>
              <a:rPr lang="ru-RU" sz="1800" dirty="0" err="1"/>
              <a:t>религіей</a:t>
            </a:r>
            <a:r>
              <a:rPr lang="ru-RU" sz="1800" dirty="0"/>
              <a:t> Сковороды. Это было духовное </a:t>
            </a:r>
            <a:r>
              <a:rPr lang="ru-RU" sz="1800" dirty="0" err="1"/>
              <a:t>любомудріе</a:t>
            </a:r>
            <a:r>
              <a:rPr lang="ru-RU" sz="1800" dirty="0"/>
              <a:t>, иначе христианская </a:t>
            </a:r>
            <a:r>
              <a:rPr lang="ru-RU" sz="1800" dirty="0" err="1"/>
              <a:t>философія</a:t>
            </a:r>
            <a:r>
              <a:rPr lang="ru-RU" sz="1800" dirty="0"/>
              <a:t>, </a:t>
            </a:r>
            <a:r>
              <a:rPr lang="ru-RU" sz="1800" dirty="0" err="1"/>
              <a:t>какъ</a:t>
            </a:r>
            <a:r>
              <a:rPr lang="ru-RU" sz="1800" dirty="0"/>
              <a:t> ее </a:t>
            </a:r>
            <a:r>
              <a:rPr lang="ru-RU" sz="1800" dirty="0" err="1"/>
              <a:t>называетъ</a:t>
            </a:r>
            <a:r>
              <a:rPr lang="ru-RU" sz="1800" dirty="0"/>
              <a:t> </a:t>
            </a:r>
            <a:r>
              <a:rPr lang="ru-RU" sz="1800" dirty="0" err="1"/>
              <a:t>самъ</a:t>
            </a:r>
            <a:r>
              <a:rPr lang="ru-RU" sz="1800" dirty="0"/>
              <a:t> Сковорода. Она </a:t>
            </a:r>
            <a:r>
              <a:rPr lang="ru-RU" sz="1800" dirty="0" err="1"/>
              <a:t>какъ</a:t>
            </a:r>
            <a:r>
              <a:rPr lang="ru-RU" sz="1800" dirty="0"/>
              <a:t> нельзя лучше </a:t>
            </a:r>
            <a:r>
              <a:rPr lang="ru-RU" sz="1800" dirty="0" err="1"/>
              <a:t>опредѣляется</a:t>
            </a:r>
            <a:r>
              <a:rPr lang="ru-RU" sz="1800" dirty="0"/>
              <a:t> </a:t>
            </a:r>
            <a:r>
              <a:rPr lang="ru-RU" sz="1800" dirty="0" err="1" smtClean="0"/>
              <a:t>приводимымъимъ</a:t>
            </a:r>
            <a:r>
              <a:rPr lang="ru-RU" sz="1800" dirty="0" smtClean="0"/>
              <a:t> </a:t>
            </a:r>
            <a:r>
              <a:rPr lang="ru-RU" sz="1800" dirty="0" err="1"/>
              <a:t>текстомъ</a:t>
            </a:r>
            <a:r>
              <a:rPr lang="ru-RU" sz="1800" dirty="0"/>
              <a:t>: „</a:t>
            </a:r>
            <a:r>
              <a:rPr lang="ru-RU" sz="1800" dirty="0" err="1"/>
              <a:t>блаженъ</a:t>
            </a:r>
            <a:r>
              <a:rPr lang="ru-RU" sz="1800" dirty="0"/>
              <a:t> </a:t>
            </a:r>
            <a:r>
              <a:rPr lang="ru-RU" sz="1800" dirty="0" err="1"/>
              <a:t>мужъ</a:t>
            </a:r>
            <a:r>
              <a:rPr lang="ru-RU" sz="1800" dirty="0"/>
              <a:t> иже </a:t>
            </a:r>
            <a:r>
              <a:rPr lang="ru-RU" sz="1800" dirty="0" err="1"/>
              <a:t>въ</a:t>
            </a:r>
            <a:r>
              <a:rPr lang="ru-RU" sz="1800" dirty="0"/>
              <a:t> премудрости </a:t>
            </a:r>
            <a:r>
              <a:rPr lang="ru-RU" sz="1800" dirty="0" err="1"/>
              <a:t>умретъ</a:t>
            </a:r>
            <a:r>
              <a:rPr lang="ru-RU" sz="1800" dirty="0"/>
              <a:t> и иже </a:t>
            </a:r>
            <a:r>
              <a:rPr lang="ru-RU" sz="1800" dirty="0" err="1"/>
              <a:t>вь</a:t>
            </a:r>
            <a:r>
              <a:rPr lang="ru-RU" sz="1800" dirty="0"/>
              <a:t> </a:t>
            </a:r>
            <a:r>
              <a:rPr lang="ru-RU" sz="1800" dirty="0" err="1"/>
              <a:t>разумѣ</a:t>
            </a:r>
            <a:r>
              <a:rPr lang="ru-RU" sz="1800" dirty="0"/>
              <a:t> </a:t>
            </a:r>
            <a:r>
              <a:rPr lang="ru-RU" sz="1800" dirty="0" err="1"/>
              <a:t>своемъ</a:t>
            </a:r>
            <a:r>
              <a:rPr lang="ru-RU" sz="1800" dirty="0"/>
              <a:t> поучается </a:t>
            </a:r>
            <a:r>
              <a:rPr lang="ru-RU" sz="1800" dirty="0" err="1"/>
              <a:t>святынѣ</a:t>
            </a:r>
            <a:r>
              <a:rPr lang="ru-RU" sz="1800" dirty="0"/>
              <a:t>, размышляя пути </a:t>
            </a:r>
            <a:r>
              <a:rPr lang="ru-RU" sz="1800" dirty="0" err="1"/>
              <a:t>ея</a:t>
            </a:r>
            <a:r>
              <a:rPr lang="ru-RU" sz="1800" dirty="0"/>
              <a:t> </a:t>
            </a:r>
            <a:r>
              <a:rPr lang="ru-RU" sz="1800" dirty="0" err="1"/>
              <a:t>въ</a:t>
            </a:r>
            <a:r>
              <a:rPr lang="ru-RU" sz="1800" dirty="0"/>
              <a:t> </a:t>
            </a:r>
            <a:r>
              <a:rPr lang="ru-RU" sz="1800" dirty="0" err="1"/>
              <a:t>сердцѣ</a:t>
            </a:r>
            <a:r>
              <a:rPr lang="ru-RU" sz="1800" dirty="0"/>
              <a:t> </a:t>
            </a:r>
            <a:r>
              <a:rPr lang="ru-RU" sz="1800" dirty="0" err="1"/>
              <a:t>своемъ</a:t>
            </a:r>
            <a:r>
              <a:rPr lang="ru-RU" sz="1800" dirty="0"/>
              <a:t> и </a:t>
            </a:r>
            <a:r>
              <a:rPr lang="ru-RU" sz="1800" dirty="0" err="1"/>
              <a:t>въ</a:t>
            </a:r>
            <a:r>
              <a:rPr lang="ru-RU" sz="1800" dirty="0"/>
              <a:t> </a:t>
            </a:r>
            <a:r>
              <a:rPr lang="ru-RU" sz="1800" dirty="0" err="1"/>
              <a:t>сокровенныхъ</a:t>
            </a:r>
            <a:r>
              <a:rPr lang="ru-RU" sz="1800" dirty="0"/>
              <a:t> </a:t>
            </a:r>
            <a:r>
              <a:rPr lang="ru-RU" sz="1800" dirty="0" err="1"/>
              <a:t>своихъ</a:t>
            </a:r>
            <a:r>
              <a:rPr lang="ru-RU" sz="1800" dirty="0"/>
              <a:t> </a:t>
            </a:r>
            <a:r>
              <a:rPr lang="ru-RU" sz="1800" dirty="0" err="1"/>
              <a:t>уразумится</a:t>
            </a:r>
            <a:r>
              <a:rPr lang="ru-RU" sz="1800" dirty="0"/>
              <a:t>" (2-е отд. стр. 46). </a:t>
            </a:r>
            <a:endParaRPr lang="ru-RU" sz="1800" dirty="0" smtClean="0"/>
          </a:p>
          <a:p>
            <a:pPr marL="0" indent="0" algn="ctr">
              <a:spcBef>
                <a:spcPts val="0"/>
              </a:spcBef>
              <a:buNone/>
            </a:pPr>
            <a:r>
              <a:rPr lang="ru-RU" sz="1800" dirty="0" smtClean="0"/>
              <a:t>Философствовать</a:t>
            </a:r>
            <a:r>
              <a:rPr lang="ru-RU" sz="1800" dirty="0"/>
              <a:t>, говорить </a:t>
            </a:r>
            <a:r>
              <a:rPr lang="ru-RU" sz="1800" dirty="0" err="1"/>
              <a:t>онъ</a:t>
            </a:r>
            <a:r>
              <a:rPr lang="ru-RU" sz="1800" dirty="0"/>
              <a:t>, нужно во </a:t>
            </a:r>
            <a:r>
              <a:rPr lang="ru-RU" sz="1800" dirty="0" err="1"/>
              <a:t>Христѣ</a:t>
            </a:r>
            <a:r>
              <a:rPr lang="ru-RU" sz="1800" dirty="0"/>
              <a:t> т. е. </a:t>
            </a:r>
            <a:r>
              <a:rPr lang="ru-RU" sz="1800" dirty="0" err="1"/>
              <a:t>Духѣ</a:t>
            </a:r>
            <a:r>
              <a:rPr lang="ru-RU" sz="1800" dirty="0"/>
              <a:t>, а не </a:t>
            </a:r>
            <a:r>
              <a:rPr lang="ru-RU" sz="1800" dirty="0" err="1"/>
              <a:t>въ</a:t>
            </a:r>
            <a:r>
              <a:rPr lang="ru-RU" sz="1800" dirty="0"/>
              <a:t> </a:t>
            </a:r>
            <a:r>
              <a:rPr lang="ru-RU" sz="1800" dirty="0" err="1"/>
              <a:t>стихіяхъ</a:t>
            </a:r>
            <a:r>
              <a:rPr lang="ru-RU" sz="1800" dirty="0"/>
              <a:t>. </a:t>
            </a:r>
            <a:r>
              <a:rPr lang="ru-RU" sz="1800" dirty="0" err="1"/>
              <a:t>Апостолъ</a:t>
            </a:r>
            <a:r>
              <a:rPr lang="ru-RU" sz="1800" dirty="0"/>
              <a:t> </a:t>
            </a:r>
            <a:r>
              <a:rPr lang="ru-RU" sz="1800" dirty="0" err="1"/>
              <a:t>Павелъ</a:t>
            </a:r>
            <a:r>
              <a:rPr lang="ru-RU" sz="1800" dirty="0"/>
              <a:t> „</a:t>
            </a:r>
            <a:r>
              <a:rPr lang="ru-RU" sz="1800" dirty="0" err="1"/>
              <a:t>сіе</a:t>
            </a:r>
            <a:r>
              <a:rPr lang="ru-RU" sz="1800" dirty="0"/>
              <a:t> </a:t>
            </a:r>
            <a:r>
              <a:rPr lang="ru-RU" sz="1800" dirty="0" err="1"/>
              <a:t>мудрованіе</a:t>
            </a:r>
            <a:r>
              <a:rPr lang="ru-RU" sz="1800" dirty="0"/>
              <a:t> (на плоти) </a:t>
            </a:r>
            <a:r>
              <a:rPr lang="ru-RU" sz="1800" dirty="0" err="1"/>
              <a:t>мертвыхъ</a:t>
            </a:r>
            <a:r>
              <a:rPr lang="ru-RU" sz="1800" dirty="0"/>
              <a:t> </a:t>
            </a:r>
            <a:r>
              <a:rPr lang="ru-RU" sz="1800" dirty="0" err="1"/>
              <a:t>сердецъ</a:t>
            </a:r>
            <a:r>
              <a:rPr lang="ru-RU" sz="1800" dirty="0"/>
              <a:t> </a:t>
            </a:r>
            <a:r>
              <a:rPr lang="ru-RU" sz="1800" dirty="0" err="1"/>
              <a:t>называетъ</a:t>
            </a:r>
            <a:r>
              <a:rPr lang="ru-RU" sz="1800" dirty="0"/>
              <a:t> пустою </a:t>
            </a:r>
            <a:r>
              <a:rPr lang="ru-RU" sz="1800" dirty="0" err="1"/>
              <a:t>философіею</a:t>
            </a:r>
            <a:r>
              <a:rPr lang="ru-RU" sz="1800" dirty="0"/>
              <a:t>; которая </a:t>
            </a:r>
            <a:r>
              <a:rPr lang="ru-RU" sz="1800" dirty="0" err="1"/>
              <a:t>бражничаетъ</a:t>
            </a:r>
            <a:r>
              <a:rPr lang="ru-RU" sz="1800" dirty="0"/>
              <a:t> по </a:t>
            </a:r>
            <a:r>
              <a:rPr lang="ru-RU" sz="1800" dirty="0" err="1"/>
              <a:t>стихійной</a:t>
            </a:r>
            <a:r>
              <a:rPr lang="ru-RU" sz="1800" dirty="0"/>
              <a:t> </a:t>
            </a:r>
            <a:r>
              <a:rPr lang="ru-RU" sz="1800" dirty="0" err="1"/>
              <a:t>бурдѣ</a:t>
            </a:r>
            <a:r>
              <a:rPr lang="ru-RU" sz="1800" dirty="0"/>
              <a:t> и </a:t>
            </a:r>
            <a:r>
              <a:rPr lang="ru-RU" sz="1800" dirty="0" err="1"/>
              <a:t>препятствуетъ</a:t>
            </a:r>
            <a:r>
              <a:rPr lang="ru-RU" sz="1800" dirty="0"/>
              <a:t> философствовать по </a:t>
            </a:r>
            <a:r>
              <a:rPr lang="ru-RU" sz="1800" dirty="0" err="1"/>
              <a:t>Христѣ</a:t>
            </a:r>
            <a:r>
              <a:rPr lang="ru-RU" sz="1800" dirty="0"/>
              <a:t>, </a:t>
            </a:r>
            <a:r>
              <a:rPr lang="ru-RU" sz="1800" dirty="0" err="1"/>
              <a:t>котораго</a:t>
            </a:r>
            <a:r>
              <a:rPr lang="ru-RU" sz="1800" dirty="0"/>
              <a:t> </a:t>
            </a:r>
            <a:r>
              <a:rPr lang="ru-RU" sz="1800" dirty="0" err="1"/>
              <a:t>Богъ</a:t>
            </a:r>
            <a:r>
              <a:rPr lang="ru-RU" sz="1800" dirty="0"/>
              <a:t> </a:t>
            </a:r>
            <a:r>
              <a:rPr lang="ru-RU" sz="1800" dirty="0" err="1"/>
              <a:t>послалъ</a:t>
            </a:r>
            <a:r>
              <a:rPr lang="ru-RU" sz="1800" dirty="0"/>
              <a:t> </a:t>
            </a:r>
            <a:r>
              <a:rPr lang="ru-RU" sz="1800" dirty="0" err="1"/>
              <a:t>въ</a:t>
            </a:r>
            <a:r>
              <a:rPr lang="ru-RU" sz="1800" dirty="0"/>
              <a:t> </a:t>
            </a:r>
            <a:r>
              <a:rPr lang="ru-RU" sz="1800" dirty="0" err="1"/>
              <a:t>качествѣ</a:t>
            </a:r>
            <a:r>
              <a:rPr lang="ru-RU" sz="1800" dirty="0"/>
              <a:t> Духа </a:t>
            </a:r>
            <a:r>
              <a:rPr lang="ru-RU" sz="1800" dirty="0" err="1"/>
              <a:t>въ</a:t>
            </a:r>
            <a:r>
              <a:rPr lang="ru-RU" sz="1800" dirty="0"/>
              <a:t> сердца наши. Такое плотское </a:t>
            </a:r>
            <a:r>
              <a:rPr lang="ru-RU" sz="1800" dirty="0" err="1"/>
              <a:t>мудрованіе</a:t>
            </a:r>
            <a:r>
              <a:rPr lang="ru-RU" sz="1800" dirty="0"/>
              <a:t> </a:t>
            </a:r>
            <a:r>
              <a:rPr lang="ru-RU" sz="1800" dirty="0" err="1"/>
              <a:t>мѣшаетъ</a:t>
            </a:r>
            <a:r>
              <a:rPr lang="ru-RU" sz="1800" dirty="0"/>
              <a:t> нашему </a:t>
            </a:r>
            <a:r>
              <a:rPr lang="ru-RU" sz="1800" dirty="0" err="1"/>
              <a:t>восхожденію</a:t>
            </a:r>
            <a:r>
              <a:rPr lang="ru-RU" sz="1800" dirty="0"/>
              <a:t> </a:t>
            </a:r>
            <a:r>
              <a:rPr lang="ru-RU" sz="1800" dirty="0" err="1"/>
              <a:t>въ</a:t>
            </a:r>
            <a:r>
              <a:rPr lang="ru-RU" sz="1800" dirty="0"/>
              <a:t> </a:t>
            </a:r>
            <a:r>
              <a:rPr lang="ru-RU" sz="1800" dirty="0" err="1"/>
              <a:t>высшій</a:t>
            </a:r>
            <a:r>
              <a:rPr lang="ru-RU" sz="1800" dirty="0"/>
              <a:t> первородный </a:t>
            </a:r>
            <a:r>
              <a:rPr lang="ru-RU" sz="1800" dirty="0" err="1"/>
              <a:t>міръ</a:t>
            </a:r>
            <a:r>
              <a:rPr lang="ru-RU" sz="1800" dirty="0"/>
              <a:t> и </a:t>
            </a:r>
            <a:r>
              <a:rPr lang="ru-RU" sz="1800" dirty="0" err="1"/>
              <a:t>обращаетъ</a:t>
            </a:r>
            <a:r>
              <a:rPr lang="ru-RU" sz="1800" dirty="0"/>
              <a:t> глаза наши долу (2-е отд. </a:t>
            </a:r>
            <a:r>
              <a:rPr lang="ru-RU" sz="1800" dirty="0" err="1"/>
              <a:t>стр</a:t>
            </a:r>
            <a:r>
              <a:rPr lang="ru-RU" sz="1800" dirty="0"/>
              <a:t>, 56</a:t>
            </a:r>
            <a:r>
              <a:rPr lang="ru-RU" sz="1800" dirty="0" smtClean="0"/>
              <a:t>).</a:t>
            </a:r>
          </a:p>
          <a:p>
            <a:pPr marL="0" indent="0" algn="r">
              <a:spcBef>
                <a:spcPts val="0"/>
              </a:spcBef>
              <a:buNone/>
            </a:pPr>
            <a:r>
              <a:rPr lang="ru-RU" sz="1400" dirty="0"/>
              <a:t>Д. </a:t>
            </a:r>
            <a:r>
              <a:rPr lang="ru-RU" sz="1400" dirty="0" err="1" smtClean="0"/>
              <a:t>Багалей</a:t>
            </a:r>
            <a:r>
              <a:rPr lang="ru-RU" sz="1400" dirty="0" smtClean="0"/>
              <a:t>. «Украинский </a:t>
            </a:r>
            <a:r>
              <a:rPr lang="ru-RU" sz="1400" dirty="0"/>
              <a:t>философ Григорий </a:t>
            </a:r>
            <a:r>
              <a:rPr lang="ru-RU" sz="1400" dirty="0" err="1"/>
              <a:t>Саввичъ</a:t>
            </a:r>
            <a:r>
              <a:rPr lang="ru-RU" sz="1400" dirty="0"/>
              <a:t> Сковорода» Киевская старина 1895 №2</a:t>
            </a:r>
          </a:p>
          <a:p>
            <a:pPr marL="0" indent="0" algn="ctr">
              <a:spcBef>
                <a:spcPts val="0"/>
              </a:spcBef>
              <a:buNone/>
            </a:pPr>
            <a:endParaRPr lang="ru-RU" sz="1800" dirty="0"/>
          </a:p>
        </p:txBody>
      </p:sp>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184240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33" y="836712"/>
            <a:ext cx="3589919" cy="4896544"/>
          </a:xfrm>
          <a:prstGeom prst="rect">
            <a:avLst/>
          </a:prstGeom>
          <a:scene3d>
            <a:camera prst="orthographicFront"/>
            <a:lightRig rig="threePt" dir="t"/>
          </a:scene3d>
          <a:sp3d>
            <a:bevelT prst="relaxedInset"/>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352" y="764704"/>
            <a:ext cx="4653136" cy="4653136"/>
          </a:xfrm>
          <a:prstGeom prst="rect">
            <a:avLst/>
          </a:prstGeom>
        </p:spPr>
      </p:pic>
      <p:sp>
        <p:nvSpPr>
          <p:cNvPr id="2" name="TextBox 1"/>
          <p:cNvSpPr txBox="1"/>
          <p:nvPr/>
        </p:nvSpPr>
        <p:spPr>
          <a:xfrm>
            <a:off x="4810336" y="4725144"/>
            <a:ext cx="3655168" cy="830997"/>
          </a:xfrm>
          <a:prstGeom prst="rect">
            <a:avLst/>
          </a:prstGeom>
          <a:noFill/>
        </p:spPr>
        <p:txBody>
          <a:bodyPr wrap="none" rtlCol="0">
            <a:spAutoFit/>
          </a:bodyPr>
          <a:lstStyle/>
          <a:p>
            <a:r>
              <a:rPr lang="ru-RU" sz="4800" b="1" i="1" dirty="0" smtClean="0">
                <a:solidFill>
                  <a:srgbClr val="433C29"/>
                </a:solidFill>
              </a:rPr>
              <a:t>(1722 – 1794)</a:t>
            </a:r>
            <a:endParaRPr lang="ru-RU" sz="4800" b="1" i="1" dirty="0">
              <a:solidFill>
                <a:srgbClr val="433C29"/>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158808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2232248"/>
          </a:xfrm>
        </p:spPr>
        <p:txBody>
          <a:bodyPr>
            <a:normAutofit lnSpcReduction="10000"/>
          </a:bodyPr>
          <a:lstStyle/>
          <a:p>
            <a:pPr marL="0" indent="0">
              <a:buNone/>
            </a:pPr>
            <a:r>
              <a:rPr lang="ru-RU" sz="2000" b="1" dirty="0" smtClean="0"/>
              <a:t>Молитвенная жизнь Г. С. Сковороды:</a:t>
            </a:r>
          </a:p>
          <a:p>
            <a:pPr marL="0" indent="0" algn="just">
              <a:buNone/>
            </a:pPr>
            <a:r>
              <a:rPr lang="ru-RU" sz="2000" dirty="0" err="1" smtClean="0"/>
              <a:t>Ковалинский</a:t>
            </a:r>
            <a:r>
              <a:rPr lang="ru-RU" sz="2000" dirty="0" smtClean="0"/>
              <a:t> пишет: «Ночь </a:t>
            </a:r>
            <a:r>
              <a:rPr lang="ru-RU" sz="2000" dirty="0"/>
              <a:t>была ему </a:t>
            </a:r>
            <a:r>
              <a:rPr lang="ru-RU" sz="2000" dirty="0" smtClean="0"/>
              <a:t>временем </a:t>
            </a:r>
            <a:r>
              <a:rPr lang="ru-RU" sz="2000" dirty="0"/>
              <a:t>отдыха от напряженных мыслей</a:t>
            </a:r>
            <a:r>
              <a:rPr lang="ru-RU" sz="2000" dirty="0" smtClean="0"/>
              <a:t>, которые </a:t>
            </a:r>
            <a:r>
              <a:rPr lang="ru-RU" sz="2000" dirty="0"/>
              <a:t>неслышно истощали силы </a:t>
            </a:r>
            <a:r>
              <a:rPr lang="ru-RU" sz="2000" dirty="0" smtClean="0"/>
              <a:t>телесные. </a:t>
            </a:r>
            <a:r>
              <a:rPr lang="ru-RU" sz="2000" dirty="0"/>
              <a:t>Время в полночь имел он обычай посвящать </a:t>
            </a:r>
            <a:r>
              <a:rPr lang="ru-RU" sz="2000" dirty="0" smtClean="0"/>
              <a:t>внутренней </a:t>
            </a:r>
            <a:r>
              <a:rPr lang="ru-RU" sz="2000" dirty="0"/>
              <a:t>молитве, которая в тишине </a:t>
            </a:r>
            <a:r>
              <a:rPr lang="ru-RU" sz="2000" dirty="0" smtClean="0"/>
              <a:t>глубокого </a:t>
            </a:r>
            <a:r>
              <a:rPr lang="ru-RU" sz="2000" dirty="0"/>
              <a:t>молчания чувств и природы, была прочно связана с </a:t>
            </a:r>
            <a:r>
              <a:rPr lang="ru-RU" sz="2000" dirty="0" err="1"/>
              <a:t>Богомыслием</a:t>
            </a:r>
            <a:r>
              <a:rPr lang="ru-RU" sz="2000" dirty="0"/>
              <a:t>, то есть борьбой его духа против всего бренного во имя </a:t>
            </a:r>
            <a:r>
              <a:rPr lang="ru-RU" sz="2000" dirty="0" smtClean="0"/>
              <a:t>вечного».</a:t>
            </a:r>
          </a:p>
          <a:p>
            <a:pPr marL="0" indent="0" algn="just">
              <a:buNone/>
            </a:pPr>
            <a:endParaRPr lang="ru-RU" sz="2000" dirty="0"/>
          </a:p>
          <a:p>
            <a:pPr marL="0" indent="0" algn="just">
              <a:buNone/>
            </a:pP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564904"/>
            <a:ext cx="6532478" cy="3960440"/>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20</a:t>
            </a:fld>
            <a:endParaRPr lang="ru-RU"/>
          </a:p>
        </p:txBody>
      </p:sp>
    </p:spTree>
    <p:extLst>
      <p:ext uri="{BB962C8B-B14F-4D97-AF65-F5344CB8AC3E}">
        <p14:creationId xmlns:p14="http://schemas.microsoft.com/office/powerpoint/2010/main" val="3033300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120680"/>
          </a:xfrm>
        </p:spPr>
        <p:txBody>
          <a:bodyPr/>
          <a:lstStyle/>
          <a:p>
            <a:pPr marL="0" indent="0">
              <a:buNone/>
            </a:pPr>
            <a:r>
              <a:rPr lang="ru-RU" b="1" dirty="0" smtClean="0"/>
              <a:t>Сковорода и политика:</a:t>
            </a:r>
          </a:p>
          <a:p>
            <a:pPr marL="0" indent="0" algn="just">
              <a:buNone/>
            </a:pPr>
            <a:r>
              <a:rPr lang="ru-RU" sz="2000" dirty="0"/>
              <a:t>Г. </a:t>
            </a:r>
            <a:r>
              <a:rPr lang="ru-RU" sz="2000" dirty="0" smtClean="0"/>
              <a:t>С. </a:t>
            </a:r>
            <a:r>
              <a:rPr lang="ru-RU" sz="2000" dirty="0"/>
              <a:t>Сковороду совсем не интересовали политические интересы современной ему действительности и он не отзывался на них в своих произведениях - и это </a:t>
            </a:r>
            <a:r>
              <a:rPr lang="ru-RU" sz="2000" dirty="0" smtClean="0"/>
              <a:t>поясняется </a:t>
            </a:r>
            <a:r>
              <a:rPr lang="ru-RU" sz="2000" dirty="0"/>
              <a:t>в основном тем, что его вполне захватили интересы выше на его взгляд - религиозно-философские</a:t>
            </a:r>
            <a:r>
              <a:rPr lang="ru-RU" sz="2000" dirty="0" smtClean="0"/>
              <a:t>.</a:t>
            </a:r>
          </a:p>
          <a:p>
            <a:pPr marL="0" indent="0" algn="r">
              <a:buNone/>
            </a:pPr>
            <a:r>
              <a:rPr lang="ru-RU" sz="1400" dirty="0" err="1" smtClean="0"/>
              <a:t>Багалей</a:t>
            </a:r>
            <a:r>
              <a:rPr lang="ru-RU" sz="1400" dirty="0" smtClean="0"/>
              <a:t> «Украинский путешествующий философ Григорий Сковорода», ст. 330</a:t>
            </a:r>
          </a:p>
          <a:p>
            <a:pPr marL="0" indent="0">
              <a:buNone/>
            </a:pPr>
            <a:endParaRPr lang="ru-RU" sz="1400" dirty="0" smtClean="0"/>
          </a:p>
          <a:p>
            <a:pPr marL="0" indent="0">
              <a:buNone/>
            </a:pPr>
            <a:r>
              <a:rPr lang="ru-RU" b="1" dirty="0" smtClean="0"/>
              <a:t>Отношение к Библии:</a:t>
            </a:r>
          </a:p>
          <a:p>
            <a:pPr marL="0" indent="0">
              <a:buNone/>
            </a:pPr>
            <a:r>
              <a:rPr lang="ru-RU" sz="2000" dirty="0"/>
              <a:t>Библия, говорил он, учит только </a:t>
            </a:r>
            <a:r>
              <a:rPr lang="ru-RU" sz="2000" dirty="0" err="1" smtClean="0"/>
              <a:t>Богопознанию</a:t>
            </a:r>
            <a:r>
              <a:rPr lang="ru-RU" sz="2000" dirty="0" smtClean="0"/>
              <a:t>, </a:t>
            </a:r>
            <a:r>
              <a:rPr lang="ru-RU" sz="2000" dirty="0"/>
              <a:t>то есть главному, без чего никто не может обойтись. Каждый должен быть теологом. Он считал, что теология нужна для </a:t>
            </a:r>
            <a:r>
              <a:rPr lang="ru-RU" sz="2000" dirty="0" smtClean="0"/>
              <a:t>всех. Теология </a:t>
            </a:r>
            <a:r>
              <a:rPr lang="ru-RU" sz="2000" dirty="0"/>
              <a:t>выше светских наук. "</a:t>
            </a:r>
            <a:r>
              <a:rPr lang="ru-RU" sz="2000" i="1" dirty="0"/>
              <a:t>Медицина, - говорил Сковорода, - лечит тело, юриспруденция - пугая, заставляет каждого творить должное, а </a:t>
            </a:r>
            <a:r>
              <a:rPr lang="ru-RU" sz="2000" b="1" i="1" dirty="0"/>
              <a:t>теология делает из рабов сыновьями и друзьями Божиими, предоставляя сердцу желание того, к чему принуждением тянут общественные законы</a:t>
            </a:r>
            <a:r>
              <a:rPr lang="ru-RU" sz="2000" i="1" dirty="0"/>
              <a:t>. Чем больше таких теологов в государстве, она </a:t>
            </a:r>
            <a:r>
              <a:rPr lang="ru-RU" sz="2000" i="1" dirty="0" smtClean="0"/>
              <a:t>счастливее, </a:t>
            </a:r>
            <a:r>
              <a:rPr lang="ru-RU" sz="2000" i="1" dirty="0"/>
              <a:t>и не зря пословица гласит "</a:t>
            </a:r>
            <a:r>
              <a:rPr lang="ru-RU" sz="2000" i="1" dirty="0" smtClean="0"/>
              <a:t>хорошее </a:t>
            </a:r>
            <a:r>
              <a:rPr lang="ru-RU" sz="2000" i="1" dirty="0"/>
              <a:t>братство лучше богатства</a:t>
            </a:r>
            <a:r>
              <a:rPr lang="ru-RU" sz="2000" dirty="0"/>
              <a:t>".</a:t>
            </a:r>
          </a:p>
        </p:txBody>
      </p:sp>
      <p:sp>
        <p:nvSpPr>
          <p:cNvPr id="2" name="Номер слайда 1"/>
          <p:cNvSpPr>
            <a:spLocks noGrp="1"/>
          </p:cNvSpPr>
          <p:nvPr>
            <p:ph type="sldNum" sz="quarter" idx="12"/>
          </p:nvPr>
        </p:nvSpPr>
        <p:spPr/>
        <p:txBody>
          <a:bodyPr/>
          <a:lstStyle/>
          <a:p>
            <a:fld id="{B19B0651-EE4F-4900-A07F-96A6BFA9D0F0}" type="slidenum">
              <a:rPr lang="ru-RU" smtClean="0"/>
              <a:t>21</a:t>
            </a:fld>
            <a:endParaRPr lang="ru-RU"/>
          </a:p>
        </p:txBody>
      </p:sp>
    </p:spTree>
    <p:extLst>
      <p:ext uri="{BB962C8B-B14F-4D97-AF65-F5344CB8AC3E}">
        <p14:creationId xmlns:p14="http://schemas.microsoft.com/office/powerpoint/2010/main" val="3807730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06417"/>
            <a:ext cx="8229600" cy="5616624"/>
          </a:xfrm>
        </p:spPr>
        <p:txBody>
          <a:bodyPr>
            <a:normAutofit fontScale="85000" lnSpcReduction="20000"/>
          </a:bodyPr>
          <a:lstStyle/>
          <a:p>
            <a:pPr marL="0" indent="0" algn="just">
              <a:buNone/>
            </a:pPr>
            <a:r>
              <a:rPr lang="ru-RU" dirty="0"/>
              <a:t>"</a:t>
            </a:r>
            <a:r>
              <a:rPr lang="ru-RU" i="1" dirty="0"/>
              <a:t>Не прошло и сорока лет, пишет </a:t>
            </a:r>
            <a:r>
              <a:rPr lang="ru-RU" i="1" dirty="0" err="1"/>
              <a:t>Хиждеу</a:t>
            </a:r>
            <a:r>
              <a:rPr lang="ru-RU" i="1" dirty="0"/>
              <a:t>, как на Руси жил человек по имени Григорий </a:t>
            </a:r>
            <a:r>
              <a:rPr lang="ru-RU" i="1" dirty="0" err="1"/>
              <a:t>Варсава</a:t>
            </a:r>
            <a:r>
              <a:rPr lang="ru-RU" i="1" dirty="0"/>
              <a:t> Сковорода; в свите с капюшоном, с посохом в руках, с дудочкой за поясом, с Библией в </a:t>
            </a:r>
            <a:r>
              <a:rPr lang="ru-RU" i="1" dirty="0" err="1"/>
              <a:t>бесагах</a:t>
            </a:r>
            <a:r>
              <a:rPr lang="ru-RU" i="1" dirty="0"/>
              <a:t> на спине, путешествовал он по селам, собирал </a:t>
            </a:r>
            <a:r>
              <a:rPr lang="ru-RU" i="1" dirty="0" smtClean="0"/>
              <a:t>толпы </a:t>
            </a:r>
            <a:r>
              <a:rPr lang="ru-RU" i="1" dirty="0"/>
              <a:t>и учил их просто старинным </a:t>
            </a:r>
            <a:r>
              <a:rPr lang="ru-RU" i="1" dirty="0" smtClean="0"/>
              <a:t>составом… </a:t>
            </a:r>
          </a:p>
          <a:p>
            <a:pPr marL="0" indent="0" algn="just">
              <a:buNone/>
            </a:pPr>
            <a:r>
              <a:rPr lang="ru-RU" i="1" dirty="0" smtClean="0"/>
              <a:t>…имея </a:t>
            </a:r>
            <a:r>
              <a:rPr lang="ru-RU" i="1" dirty="0"/>
              <a:t>возможность </a:t>
            </a:r>
            <a:r>
              <a:rPr lang="ru-RU" i="1" dirty="0" smtClean="0"/>
              <a:t>получить большой почет, </a:t>
            </a:r>
            <a:r>
              <a:rPr lang="ru-RU" i="1" dirty="0"/>
              <a:t>он никоим способом не </a:t>
            </a:r>
            <a:r>
              <a:rPr lang="ru-RU" i="1" dirty="0" smtClean="0"/>
              <a:t>гнался за </a:t>
            </a:r>
            <a:r>
              <a:rPr lang="ru-RU" i="1" dirty="0"/>
              <a:t>честолюбием, говоря: "</a:t>
            </a:r>
            <a:r>
              <a:rPr lang="ru-RU" b="1" i="1" dirty="0"/>
              <a:t>я все - пока ничто; как </a:t>
            </a:r>
            <a:r>
              <a:rPr lang="ru-RU" b="1" i="1" dirty="0" smtClean="0"/>
              <a:t>стану </a:t>
            </a:r>
            <a:r>
              <a:rPr lang="ru-RU" b="1" i="1" dirty="0"/>
              <a:t>что, так с меня ничто</a:t>
            </a:r>
            <a:r>
              <a:rPr lang="ru-RU" i="1" dirty="0"/>
              <a:t> ", и почет, как он говорил, </a:t>
            </a:r>
            <a:r>
              <a:rPr lang="ru-RU" i="1" dirty="0" smtClean="0"/>
              <a:t>которым </a:t>
            </a:r>
            <a:r>
              <a:rPr lang="ru-RU" i="1" dirty="0"/>
              <a:t>явно окружали некоторые сторонники из высшего сословия, называл ловушкой для </a:t>
            </a:r>
            <a:r>
              <a:rPr lang="ru-RU" i="1" dirty="0" smtClean="0"/>
              <a:t>души; </a:t>
            </a:r>
            <a:r>
              <a:rPr lang="ru-RU" i="1" dirty="0"/>
              <a:t>имея способы разбогатеть, он ничего не хотел, говоря </a:t>
            </a:r>
            <a:r>
              <a:rPr lang="ru-RU" i="1" dirty="0" smtClean="0"/>
              <a:t>постоянно: </a:t>
            </a:r>
            <a:r>
              <a:rPr lang="ru-RU" i="1" dirty="0"/>
              <a:t>"добрый человек везде найдет себе насущный хлеб у людей, и воду дает ему земля даром, а лишнее не нужно</a:t>
            </a:r>
            <a:r>
              <a:rPr lang="ru-RU" dirty="0"/>
              <a:t>".</a:t>
            </a:r>
          </a:p>
        </p:txBody>
      </p:sp>
      <p:sp>
        <p:nvSpPr>
          <p:cNvPr id="4" name="Заголовок 1"/>
          <p:cNvSpPr>
            <a:spLocks noGrp="1"/>
          </p:cNvSpPr>
          <p:nvPr>
            <p:ph type="title"/>
          </p:nvPr>
        </p:nvSpPr>
        <p:spPr>
          <a:xfrm>
            <a:off x="457200" y="44624"/>
            <a:ext cx="8229600" cy="1143000"/>
          </a:xfrm>
        </p:spPr>
        <p:txBody>
          <a:bodyPr/>
          <a:lstStyle/>
          <a:p>
            <a:r>
              <a:rPr lang="ru-RU" b="1" dirty="0" smtClean="0">
                <a:solidFill>
                  <a:schemeClr val="accent2">
                    <a:lumMod val="50000"/>
                  </a:schemeClr>
                </a:solidFill>
              </a:rPr>
              <a:t>ВЛИЯНИЕ НА ПРОБУЖДЕНИЕ</a:t>
            </a:r>
            <a:endParaRPr lang="ru-RU" b="1" dirty="0">
              <a:solidFill>
                <a:schemeClr val="accent2">
                  <a:lumMod val="50000"/>
                </a:schemeClr>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22</a:t>
            </a:fld>
            <a:endParaRPr lang="ru-RU"/>
          </a:p>
        </p:txBody>
      </p:sp>
    </p:spTree>
    <p:extLst>
      <p:ext uri="{BB962C8B-B14F-4D97-AF65-F5344CB8AC3E}">
        <p14:creationId xmlns:p14="http://schemas.microsoft.com/office/powerpoint/2010/main" val="2197530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447" y="4221088"/>
            <a:ext cx="2863140" cy="224395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0" y="332656"/>
            <a:ext cx="2495573" cy="3744416"/>
          </a:xfrm>
          <a:prstGeom prst="rect">
            <a:avLst/>
          </a:prstGeom>
        </p:spPr>
      </p:pic>
      <p:sp>
        <p:nvSpPr>
          <p:cNvPr id="4" name="TextBox 3"/>
          <p:cNvSpPr txBox="1"/>
          <p:nvPr/>
        </p:nvSpPr>
        <p:spPr>
          <a:xfrm>
            <a:off x="4067944" y="620688"/>
            <a:ext cx="4802845" cy="4955203"/>
          </a:xfrm>
          <a:prstGeom prst="rect">
            <a:avLst/>
          </a:prstGeom>
          <a:solidFill>
            <a:schemeClr val="bg1">
              <a:alpha val="49000"/>
            </a:schemeClr>
          </a:solidFill>
        </p:spPr>
        <p:txBody>
          <a:bodyPr wrap="square" rtlCol="0">
            <a:spAutoFit/>
          </a:bodyPr>
          <a:lstStyle/>
          <a:p>
            <a:r>
              <a:rPr lang="uk-UA" sz="2000" i="1" dirty="0"/>
              <a:t>У</a:t>
            </a:r>
            <a:r>
              <a:rPr lang="uk-UA" sz="2000" i="1" dirty="0" smtClean="0"/>
              <a:t> листі до родини Родзянків від 23 жовтня 1845 із Миргорода Шевченко пише, що «страшно застудився», і що «якби не Біблія, можна було б зійти з глузду». Далі він пише, що дочитує Біблію, а потім почне читати її наново. Закінчує лист словом «Амінь». Саме в той період Шевченко починає переклад українською «Давидових псалмів».</a:t>
            </a:r>
          </a:p>
          <a:p>
            <a:pPr algn="r"/>
            <a:r>
              <a:rPr lang="uk-UA" sz="1400" i="1" dirty="0"/>
              <a:t>Степовик Д.</a:t>
            </a:r>
            <a:r>
              <a:rPr lang="uk-UA" sz="1400" dirty="0"/>
              <a:t> Наслідуючи </a:t>
            </a:r>
            <a:r>
              <a:rPr lang="uk-UA" sz="1400" dirty="0" smtClean="0"/>
              <a:t>Христа</a:t>
            </a:r>
          </a:p>
          <a:p>
            <a:pPr algn="r"/>
            <a:r>
              <a:rPr lang="ru-RU" sz="1400" dirty="0"/>
              <a:t>До А. Г. та Н. Я. </a:t>
            </a:r>
            <a:r>
              <a:rPr lang="ru-RU" sz="1400" dirty="0" err="1"/>
              <a:t>Родзянків</a:t>
            </a:r>
            <a:r>
              <a:rPr lang="ru-RU" sz="1400" dirty="0"/>
              <a:t> // Тарас Шевченко. </a:t>
            </a:r>
            <a:r>
              <a:rPr lang="ru-RU" sz="1400" dirty="0" err="1"/>
              <a:t>Зібрання</a:t>
            </a:r>
            <a:r>
              <a:rPr lang="ru-RU" sz="1400" dirty="0"/>
              <a:t> </a:t>
            </a:r>
            <a:r>
              <a:rPr lang="ru-RU" sz="1400" dirty="0" err="1"/>
              <a:t>творів</a:t>
            </a:r>
            <a:r>
              <a:rPr lang="ru-RU" sz="1400" dirty="0"/>
              <a:t>: У 6 т. — К., 2003. — Т. 6. — С. 11—56.</a:t>
            </a:r>
            <a:endParaRPr lang="uk-UA" sz="1400" dirty="0" smtClean="0"/>
          </a:p>
          <a:p>
            <a:endParaRPr lang="uk-UA" dirty="0"/>
          </a:p>
          <a:p>
            <a:r>
              <a:rPr lang="ru-RU" sz="2000" i="1" dirty="0" smtClean="0"/>
              <a:t>«Единственная </a:t>
            </a:r>
            <a:r>
              <a:rPr lang="ru-RU" sz="2000" i="1" dirty="0"/>
              <a:t>отрада моя в настоящее время — </a:t>
            </a:r>
            <a:r>
              <a:rPr lang="ru-RU" sz="2000" i="1" dirty="0" err="1"/>
              <a:t>зто</a:t>
            </a:r>
            <a:r>
              <a:rPr lang="ru-RU" sz="2000" i="1" dirty="0"/>
              <a:t> Евангелие. Я читаю ее без изучения, ежедневно и ежечасно</a:t>
            </a:r>
            <a:r>
              <a:rPr lang="ru-RU" sz="2000" i="1" dirty="0" smtClean="0"/>
              <a:t>.»</a:t>
            </a:r>
          </a:p>
          <a:p>
            <a:pPr algn="r"/>
            <a:r>
              <a:rPr lang="ru-RU" sz="1400" i="1" dirty="0"/>
              <a:t>— </a:t>
            </a:r>
            <a:r>
              <a:rPr lang="ru-RU" sz="1400" i="1" dirty="0" smtClean="0"/>
              <a:t>Лист до </a:t>
            </a:r>
            <a:r>
              <a:rPr lang="ru-RU" sz="1400" i="1" dirty="0"/>
              <a:t>В. М. </a:t>
            </a:r>
            <a:r>
              <a:rPr lang="ru-RU" sz="1400" i="1" dirty="0" err="1"/>
              <a:t>Рєпніної</a:t>
            </a:r>
            <a:r>
              <a:rPr lang="ru-RU" sz="1400" i="1" dirty="0"/>
              <a:t>; 1.I 1850, Оренбург</a:t>
            </a:r>
            <a:endParaRPr lang="uk-UA" sz="1400" i="1" dirty="0"/>
          </a:p>
        </p:txBody>
      </p:sp>
      <p:sp>
        <p:nvSpPr>
          <p:cNvPr id="5" name="Номер слайда 4"/>
          <p:cNvSpPr>
            <a:spLocks noGrp="1"/>
          </p:cNvSpPr>
          <p:nvPr>
            <p:ph type="sldNum" sz="quarter" idx="12"/>
          </p:nvPr>
        </p:nvSpPr>
        <p:spPr/>
        <p:txBody>
          <a:bodyPr/>
          <a:lstStyle/>
          <a:p>
            <a:fld id="{B19B0651-EE4F-4900-A07F-96A6BFA9D0F0}" type="slidenum">
              <a:rPr lang="ru-RU" smtClean="0"/>
              <a:t>23</a:t>
            </a:fld>
            <a:endParaRPr lang="ru-RU"/>
          </a:p>
        </p:txBody>
      </p:sp>
    </p:spTree>
    <p:extLst>
      <p:ext uri="{BB962C8B-B14F-4D97-AF65-F5344CB8AC3E}">
        <p14:creationId xmlns:p14="http://schemas.microsoft.com/office/powerpoint/2010/main" val="220908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282" y="759306"/>
            <a:ext cx="4174224" cy="5261982"/>
          </a:xfrm>
          <a:prstGeom prst="rect">
            <a:avLst/>
          </a:prstGeom>
        </p:spPr>
      </p:pic>
      <p:sp>
        <p:nvSpPr>
          <p:cNvPr id="3" name="TextBox 2"/>
          <p:cNvSpPr txBox="1"/>
          <p:nvPr/>
        </p:nvSpPr>
        <p:spPr>
          <a:xfrm>
            <a:off x="296114" y="776884"/>
            <a:ext cx="4248472" cy="5262979"/>
          </a:xfrm>
          <a:prstGeom prst="rect">
            <a:avLst/>
          </a:prstGeom>
          <a:noFill/>
        </p:spPr>
        <p:txBody>
          <a:bodyPr wrap="square" rtlCol="0">
            <a:spAutoFit/>
          </a:bodyPr>
          <a:lstStyle/>
          <a:p>
            <a:r>
              <a:rPr lang="ru-RU" sz="2800" dirty="0"/>
              <a:t>Полный перевод Библии на украинский язык вынашивался в тайных идеях братьев Кирилло-Мефодиевского братства (</a:t>
            </a:r>
            <a:r>
              <a:rPr lang="ru-RU" sz="2800" dirty="0" smtClean="0"/>
              <a:t>1845-1847гг.).</a:t>
            </a:r>
            <a:endParaRPr lang="ru-RU" sz="2800" dirty="0"/>
          </a:p>
          <a:p>
            <a:endParaRPr lang="ru-RU" sz="2800" dirty="0"/>
          </a:p>
          <a:p>
            <a:r>
              <a:rPr lang="ru-RU" sz="2800" dirty="0"/>
              <a:t>П. Кулиш говорил, что перевести на народный язык Евангелие очень мечтал Тарас Шевченко. Но ему это не удалось.</a:t>
            </a:r>
            <a:endParaRPr lang="uk-UA"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t>24</a:t>
            </a:fld>
            <a:endParaRPr lang="ru-RU"/>
          </a:p>
        </p:txBody>
      </p:sp>
    </p:spTree>
    <p:extLst>
      <p:ext uri="{BB962C8B-B14F-4D97-AF65-F5344CB8AC3E}">
        <p14:creationId xmlns:p14="http://schemas.microsoft.com/office/powerpoint/2010/main" val="104977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txBox="1">
            <a:spLocks/>
          </p:cNvSpPr>
          <p:nvPr/>
        </p:nvSpPr>
        <p:spPr>
          <a:xfrm>
            <a:off x="457200" y="692696"/>
            <a:ext cx="8229600" cy="590465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3400" i="1" smtClean="0">
                <a:solidFill>
                  <a:schemeClr val="tx1">
                    <a:lumMod val="95000"/>
                    <a:lumOff val="5000"/>
                  </a:schemeClr>
                </a:solidFill>
              </a:rPr>
              <a:t>«</a:t>
            </a:r>
            <a:r>
              <a:rPr lang="uk-UA" sz="3400" i="1" smtClean="0">
                <a:solidFill>
                  <a:schemeClr val="tx1">
                    <a:lumMod val="95000"/>
                    <a:lumOff val="5000"/>
                  </a:schemeClr>
                </a:solidFill>
              </a:rPr>
              <a:t>Нехай знають, кому треба знати, що піклуючись про свободу від українського кріпацтва, ми мали на думці не тільки те, щоб вирвати кріпака з панських рук. Цього нам було мало, або краще сказати, це в нас було діло останнє. Програмою нашого звільнення кріпаків служили слова Спасителя: «Пізнаєте істину, а істина звільнить вас». </a:t>
            </a:r>
          </a:p>
          <a:p>
            <a:pPr marL="0" indent="0" algn="ctr">
              <a:buFont typeface="Arial" pitchFamily="34" charset="0"/>
              <a:buNone/>
            </a:pPr>
            <a:r>
              <a:rPr lang="uk-UA" sz="3400" i="1" smtClean="0">
                <a:solidFill>
                  <a:schemeClr val="tx1">
                    <a:lumMod val="95000"/>
                    <a:lumOff val="5000"/>
                  </a:schemeClr>
                </a:solidFill>
              </a:rPr>
              <a:t>…</a:t>
            </a:r>
          </a:p>
          <a:p>
            <a:pPr marL="0" indent="0" algn="ctr">
              <a:buFont typeface="Arial" pitchFamily="34" charset="0"/>
              <a:buNone/>
            </a:pPr>
            <a:r>
              <a:rPr lang="uk-UA" sz="3400" i="1" smtClean="0">
                <a:solidFill>
                  <a:schemeClr val="tx1">
                    <a:lumMod val="95000"/>
                    <a:lumOff val="5000"/>
                  </a:schemeClr>
                </a:solidFill>
              </a:rPr>
              <a:t>Ми знали, що в Англії не право і не декрет, а культура знищила кріпацтво (панщину), ми добивались перш за все того, щоб українські пани вкусили від Божественної чаші знання так благодійно, як це робили ми, та щоб вони, вкусивши, так само бачили, як благ Господь, та сповнились Його благодаттю до кріпака по-нашому.</a:t>
            </a:r>
          </a:p>
          <a:p>
            <a:pPr marL="0" indent="0" algn="ctr">
              <a:buFont typeface="Arial" pitchFamily="34" charset="0"/>
              <a:buNone/>
            </a:pPr>
            <a:r>
              <a:rPr lang="uk-UA" sz="3400" i="1" smtClean="0">
                <a:solidFill>
                  <a:schemeClr val="tx1">
                    <a:lumMod val="95000"/>
                    <a:lumOff val="5000"/>
                  </a:schemeClr>
                </a:solidFill>
              </a:rPr>
              <a:t>…</a:t>
            </a:r>
          </a:p>
          <a:p>
            <a:pPr marL="0" indent="0" algn="ctr">
              <a:buFont typeface="Arial" pitchFamily="34" charset="0"/>
              <a:buNone/>
            </a:pPr>
            <a:r>
              <a:rPr lang="uk-UA" sz="3400" i="1" smtClean="0">
                <a:solidFill>
                  <a:schemeClr val="tx1">
                    <a:lumMod val="95000"/>
                    <a:lumOff val="5000"/>
                  </a:schemeClr>
                </a:solidFill>
              </a:rPr>
              <a:t>Ми підлягали очаруванню християнської любові так само, як перші послідовники науки Христа.»</a:t>
            </a:r>
          </a:p>
          <a:p>
            <a:pPr marL="0" indent="0" algn="r">
              <a:buFont typeface="Arial" pitchFamily="34" charset="0"/>
              <a:buNone/>
            </a:pPr>
            <a:r>
              <a:rPr lang="uk-UA" sz="2000" smtClean="0"/>
              <a:t>«Історичні оповідання» П. Куліш</a:t>
            </a:r>
            <a:endParaRPr lang="ru-RU" sz="2000" dirty="0"/>
          </a:p>
        </p:txBody>
      </p:sp>
      <p:sp>
        <p:nvSpPr>
          <p:cNvPr id="3" name="Номер слайда 2"/>
          <p:cNvSpPr>
            <a:spLocks noGrp="1"/>
          </p:cNvSpPr>
          <p:nvPr>
            <p:ph type="sldNum" sz="quarter" idx="12"/>
          </p:nvPr>
        </p:nvSpPr>
        <p:spPr/>
        <p:txBody>
          <a:bodyPr/>
          <a:lstStyle/>
          <a:p>
            <a:fld id="{B19B0651-EE4F-4900-A07F-96A6BFA9D0F0}" type="slidenum">
              <a:rPr lang="ru-RU" smtClean="0"/>
              <a:t>25</a:t>
            </a:fld>
            <a:endParaRPr lang="ru-RU"/>
          </a:p>
        </p:txBody>
      </p:sp>
    </p:spTree>
    <p:extLst>
      <p:ext uri="{BB962C8B-B14F-4D97-AF65-F5344CB8AC3E}">
        <p14:creationId xmlns:p14="http://schemas.microsoft.com/office/powerpoint/2010/main" val="308662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404664"/>
            <a:ext cx="3585999" cy="597666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76672"/>
            <a:ext cx="2575276" cy="3672408"/>
          </a:xfrm>
          <a:prstGeom prst="rect">
            <a:avLst/>
          </a:prstGeom>
        </p:spPr>
      </p:pic>
      <p:sp>
        <p:nvSpPr>
          <p:cNvPr id="4" name="TextBox 3"/>
          <p:cNvSpPr txBox="1"/>
          <p:nvPr/>
        </p:nvSpPr>
        <p:spPr>
          <a:xfrm>
            <a:off x="3981534" y="404661"/>
            <a:ext cx="2030626" cy="3816429"/>
          </a:xfrm>
          <a:prstGeom prst="rect">
            <a:avLst/>
          </a:prstGeom>
          <a:noFill/>
        </p:spPr>
        <p:txBody>
          <a:bodyPr wrap="square" rtlCol="0">
            <a:spAutoFit/>
          </a:bodyPr>
          <a:lstStyle/>
          <a:p>
            <a:r>
              <a:rPr lang="ru-RU" sz="2200" dirty="0"/>
              <a:t>Первый полный перевод Библии на украинский язык осуществил Пантелеймон Кулиш. Свой труд он начал в 1860-х годах.</a:t>
            </a:r>
            <a:endParaRPr lang="uk-UA" sz="2200" dirty="0"/>
          </a:p>
        </p:txBody>
      </p:sp>
      <p:sp>
        <p:nvSpPr>
          <p:cNvPr id="5" name="TextBox 4"/>
          <p:cNvSpPr txBox="1"/>
          <p:nvPr/>
        </p:nvSpPr>
        <p:spPr>
          <a:xfrm>
            <a:off x="3981534" y="4257670"/>
            <a:ext cx="4982954" cy="2123658"/>
          </a:xfrm>
          <a:prstGeom prst="rect">
            <a:avLst/>
          </a:prstGeom>
          <a:noFill/>
        </p:spPr>
        <p:txBody>
          <a:bodyPr wrap="square" rtlCol="0">
            <a:spAutoFit/>
          </a:bodyPr>
          <a:lstStyle/>
          <a:p>
            <a:r>
              <a:rPr lang="ru-RU" sz="2200" dirty="0"/>
              <a:t>Лишь в 1903 году Британское и </a:t>
            </a:r>
            <a:r>
              <a:rPr lang="ru-RU" sz="2200" dirty="0" smtClean="0"/>
              <a:t>Зарубежное Библейское Общество </a:t>
            </a:r>
            <a:r>
              <a:rPr lang="ru-RU" sz="2200" dirty="0"/>
              <a:t>издало первую полную украинский Библию «Священное писание Ветхого и Нового Завета») в переводе П. Кулиша, </a:t>
            </a:r>
            <a:r>
              <a:rPr lang="ru-RU" sz="2200" dirty="0" err="1"/>
              <a:t>И.Пулюя</a:t>
            </a:r>
            <a:r>
              <a:rPr lang="ru-RU" sz="2200" dirty="0"/>
              <a:t> и </a:t>
            </a:r>
            <a:r>
              <a:rPr lang="ru-RU" sz="2200" dirty="0" err="1"/>
              <a:t>И.Нечуя</a:t>
            </a:r>
            <a:r>
              <a:rPr lang="ru-RU" sz="2200" dirty="0"/>
              <a:t>-Левицкого.</a:t>
            </a:r>
            <a:endParaRPr lang="ru-RU" sz="2200" dirty="0"/>
          </a:p>
        </p:txBody>
      </p:sp>
      <p:sp>
        <p:nvSpPr>
          <p:cNvPr id="6" name="Номер слайда 5"/>
          <p:cNvSpPr>
            <a:spLocks noGrp="1"/>
          </p:cNvSpPr>
          <p:nvPr>
            <p:ph type="sldNum" sz="quarter" idx="12"/>
          </p:nvPr>
        </p:nvSpPr>
        <p:spPr/>
        <p:txBody>
          <a:bodyPr/>
          <a:lstStyle/>
          <a:p>
            <a:fld id="{B19B0651-EE4F-4900-A07F-96A6BFA9D0F0}" type="slidenum">
              <a:rPr lang="ru-RU" smtClean="0"/>
              <a:t>26</a:t>
            </a:fld>
            <a:endParaRPr lang="ru-RU"/>
          </a:p>
        </p:txBody>
      </p:sp>
    </p:spTree>
    <p:extLst>
      <p:ext uri="{BB962C8B-B14F-4D97-AF65-F5344CB8AC3E}">
        <p14:creationId xmlns:p14="http://schemas.microsoft.com/office/powerpoint/2010/main" val="406300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592" y="116632"/>
            <a:ext cx="6768792" cy="6621565"/>
          </a:xfrm>
          <a:prstGeom prst="rect">
            <a:avLst/>
          </a:prstGeom>
          <a:effectLst>
            <a:glow rad="228600">
              <a:schemeClr val="accent4">
                <a:satMod val="175000"/>
                <a:alpha val="40000"/>
              </a:schemeClr>
            </a:glow>
            <a:outerShdw blurRad="50800" dist="50800" dir="5400000" algn="ctr" rotWithShape="0">
              <a:srgbClr val="000000"/>
            </a:outerShdw>
          </a:effectLst>
        </p:spPr>
      </p:pic>
      <p:sp>
        <p:nvSpPr>
          <p:cNvPr id="2" name="Номер слайда 1"/>
          <p:cNvSpPr>
            <a:spLocks noGrp="1"/>
          </p:cNvSpPr>
          <p:nvPr>
            <p:ph type="sldNum" sz="quarter" idx="12"/>
          </p:nvPr>
        </p:nvSpPr>
        <p:spPr/>
        <p:txBody>
          <a:bodyPr/>
          <a:lstStyle/>
          <a:p>
            <a:fld id="{B19B0651-EE4F-4900-A07F-96A6BFA9D0F0}" type="slidenum">
              <a:rPr lang="ru-RU" smtClean="0"/>
              <a:t>27</a:t>
            </a:fld>
            <a:endParaRPr lang="ru-RU"/>
          </a:p>
        </p:txBody>
      </p:sp>
    </p:spTree>
    <p:extLst>
      <p:ext uri="{BB962C8B-B14F-4D97-AF65-F5344CB8AC3E}">
        <p14:creationId xmlns:p14="http://schemas.microsoft.com/office/powerpoint/2010/main" val="145980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64" y="188640"/>
            <a:ext cx="8118799" cy="6487625"/>
          </a:xfrm>
          <a:prstGeom prst="rect">
            <a:avLst/>
          </a:prstGeom>
          <a:effectLst>
            <a:glow rad="228600">
              <a:schemeClr val="accent3">
                <a:satMod val="175000"/>
                <a:alpha val="40000"/>
              </a:schemeClr>
            </a:glow>
          </a:effectLst>
        </p:spPr>
      </p:pic>
      <p:sp>
        <p:nvSpPr>
          <p:cNvPr id="3" name="Номер слайда 2"/>
          <p:cNvSpPr>
            <a:spLocks noGrp="1"/>
          </p:cNvSpPr>
          <p:nvPr>
            <p:ph type="sldNum" sz="quarter" idx="12"/>
          </p:nvPr>
        </p:nvSpPr>
        <p:spPr/>
        <p:txBody>
          <a:bodyPr/>
          <a:lstStyle/>
          <a:p>
            <a:fld id="{B19B0651-EE4F-4900-A07F-96A6BFA9D0F0}" type="slidenum">
              <a:rPr lang="ru-RU" smtClean="0"/>
              <a:t>28</a:t>
            </a:fld>
            <a:endParaRPr lang="ru-RU"/>
          </a:p>
        </p:txBody>
      </p:sp>
    </p:spTree>
    <p:extLst>
      <p:ext uri="{BB962C8B-B14F-4D97-AF65-F5344CB8AC3E}">
        <p14:creationId xmlns:p14="http://schemas.microsoft.com/office/powerpoint/2010/main" val="3268445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675823"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86" y="0"/>
            <a:ext cx="5440326" cy="6858000"/>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29</a:t>
            </a:fld>
            <a:endParaRPr lang="ru-RU"/>
          </a:p>
        </p:txBody>
      </p:sp>
    </p:spTree>
    <p:extLst>
      <p:ext uri="{BB962C8B-B14F-4D97-AF65-F5344CB8AC3E}">
        <p14:creationId xmlns:p14="http://schemas.microsoft.com/office/powerpoint/2010/main" val="381068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accent2">
                    <a:lumMod val="50000"/>
                  </a:schemeClr>
                </a:solidFill>
              </a:rPr>
              <a:t>Б</a:t>
            </a:r>
            <a:r>
              <a:rPr lang="uk-UA" b="1" dirty="0" smtClean="0">
                <a:solidFill>
                  <a:schemeClr val="accent2">
                    <a:lumMod val="50000"/>
                  </a:schemeClr>
                </a:solidFill>
              </a:rPr>
              <a:t>ИОГРАФИЯ</a:t>
            </a:r>
            <a:endParaRPr lang="ru-RU" b="1" dirty="0">
              <a:solidFill>
                <a:schemeClr val="accent2">
                  <a:lumMod val="50000"/>
                </a:schemeClr>
              </a:solidFill>
            </a:endParaRPr>
          </a:p>
        </p:txBody>
      </p:sp>
      <p:sp>
        <p:nvSpPr>
          <p:cNvPr id="3" name="Объект 2"/>
          <p:cNvSpPr>
            <a:spLocks noGrp="1"/>
          </p:cNvSpPr>
          <p:nvPr>
            <p:ph idx="1"/>
          </p:nvPr>
        </p:nvSpPr>
        <p:spPr>
          <a:xfrm>
            <a:off x="467544" y="1340768"/>
            <a:ext cx="8229600" cy="1036712"/>
          </a:xfrm>
        </p:spPr>
        <p:txBody>
          <a:bodyPr>
            <a:normAutofit/>
          </a:bodyPr>
          <a:lstStyle/>
          <a:p>
            <a:r>
              <a:rPr lang="ru-RU" sz="2000" dirty="0" smtClean="0"/>
              <a:t>Родился 22 ноября </a:t>
            </a:r>
            <a:r>
              <a:rPr lang="ru-RU" sz="2000" i="1" dirty="0" smtClean="0"/>
              <a:t>(старый стиль)</a:t>
            </a:r>
            <a:r>
              <a:rPr lang="ru-RU" sz="2000" dirty="0" smtClean="0"/>
              <a:t> 1722 года в селе </a:t>
            </a:r>
            <a:r>
              <a:rPr lang="ru-RU" sz="2000" dirty="0" err="1" smtClean="0"/>
              <a:t>Чорнухы</a:t>
            </a:r>
            <a:r>
              <a:rPr lang="ru-RU" sz="2000" dirty="0" smtClean="0"/>
              <a:t> </a:t>
            </a:r>
            <a:r>
              <a:rPr lang="ru-RU" sz="2000" dirty="0" err="1" smtClean="0"/>
              <a:t>Лубенского</a:t>
            </a:r>
            <a:r>
              <a:rPr lang="ru-RU" sz="2000" dirty="0" smtClean="0"/>
              <a:t> округа, Киевского наместничества. Родители были с простого народа: отец – </a:t>
            </a:r>
            <a:r>
              <a:rPr lang="ru-RU" sz="2000" dirty="0" err="1" smtClean="0"/>
              <a:t>козак</a:t>
            </a:r>
            <a:r>
              <a:rPr lang="ru-RU" sz="2000" dirty="0" smtClean="0"/>
              <a:t>, мать - с того же рода.</a:t>
            </a: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492896"/>
            <a:ext cx="5220072" cy="3915054"/>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92519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548680"/>
            <a:ext cx="3765550" cy="282416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3573016"/>
            <a:ext cx="3744416" cy="2808312"/>
          </a:xfrm>
          <a:prstGeom prst="rect">
            <a:avLst/>
          </a:prstGeom>
        </p:spPr>
      </p:pic>
      <p:sp>
        <p:nvSpPr>
          <p:cNvPr id="6" name="TextBox 5"/>
          <p:cNvSpPr txBox="1"/>
          <p:nvPr/>
        </p:nvSpPr>
        <p:spPr>
          <a:xfrm>
            <a:off x="4655953" y="476672"/>
            <a:ext cx="4114800" cy="3416320"/>
          </a:xfrm>
          <a:prstGeom prst="rect">
            <a:avLst/>
          </a:prstGeom>
          <a:noFill/>
        </p:spPr>
        <p:txBody>
          <a:bodyPr wrap="square" rtlCol="0">
            <a:spAutoFit/>
          </a:bodyPr>
          <a:lstStyle/>
          <a:p>
            <a:pPr algn="just"/>
            <a:r>
              <a:rPr lang="ru-RU" b="1" dirty="0" smtClean="0"/>
              <a:t>1738 г. </a:t>
            </a:r>
            <a:r>
              <a:rPr lang="ru-RU" dirty="0"/>
              <a:t>Григорий Сковорода вступает в </a:t>
            </a:r>
            <a:r>
              <a:rPr lang="ru-RU" dirty="0" err="1" smtClean="0"/>
              <a:t>Киево-Могилянскую</a:t>
            </a:r>
            <a:r>
              <a:rPr lang="ru-RU" dirty="0" smtClean="0"/>
              <a:t> Академию</a:t>
            </a:r>
            <a:r>
              <a:rPr lang="ru-RU" dirty="0"/>
              <a:t>. "</a:t>
            </a:r>
            <a:r>
              <a:rPr lang="ru-RU" i="1" dirty="0"/>
              <a:t>Там молодой Сковорода </a:t>
            </a:r>
            <a:r>
              <a:rPr lang="ru-RU" i="1" dirty="0" err="1"/>
              <a:t>посвященно</a:t>
            </a:r>
            <a:r>
              <a:rPr lang="ru-RU" i="1" dirty="0"/>
              <a:t> учился еврейской, греческой и латинской речи, работая кроме того над красноречием, философией, метафизикой, натуральной историей и богословия</a:t>
            </a:r>
            <a:r>
              <a:rPr lang="ru-RU" dirty="0" smtClean="0"/>
              <a:t>". (</a:t>
            </a:r>
            <a:r>
              <a:rPr lang="ru-RU" dirty="0"/>
              <a:t>Гесс де </a:t>
            </a:r>
            <a:r>
              <a:rPr lang="ru-RU" dirty="0" smtClean="0"/>
              <a:t>Кальве)</a:t>
            </a:r>
            <a:endParaRPr lang="ru-RU" dirty="0"/>
          </a:p>
          <a:p>
            <a:pPr algn="just"/>
            <a:r>
              <a:rPr lang="ru-RU" b="1" dirty="0" smtClean="0"/>
              <a:t>1742-1744 - </a:t>
            </a:r>
            <a:r>
              <a:rPr lang="ru-RU" dirty="0" smtClean="0"/>
              <a:t>солист </a:t>
            </a:r>
            <a:r>
              <a:rPr lang="ru-RU" dirty="0"/>
              <a:t>придворного хора царицы Елизаветы, любила тешить себя слушанием пения, особенно украинских песен</a:t>
            </a:r>
            <a:r>
              <a:rPr lang="ru-RU" dirty="0" smtClean="0"/>
              <a:t>.</a:t>
            </a:r>
          </a:p>
        </p:txBody>
      </p:sp>
      <p:pic>
        <p:nvPicPr>
          <p:cNvPr id="7"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953" y="4063131"/>
            <a:ext cx="4114800" cy="2318197"/>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2930913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1800200"/>
          </a:xfrm>
        </p:spPr>
        <p:txBody>
          <a:bodyPr>
            <a:normAutofit/>
          </a:bodyPr>
          <a:lstStyle/>
          <a:p>
            <a:pPr marL="0" indent="0">
              <a:buNone/>
            </a:pPr>
            <a:r>
              <a:rPr lang="ru-RU" sz="1800" b="1" dirty="0" smtClean="0"/>
              <a:t>1750 г.</a:t>
            </a:r>
            <a:r>
              <a:rPr lang="ru-RU" sz="1800" dirty="0" smtClean="0"/>
              <a:t> Путешествие </a:t>
            </a:r>
            <a:r>
              <a:rPr lang="ru-RU" sz="1800" dirty="0"/>
              <a:t>в Венгрии и дальше по странам Западной Европы.</a:t>
            </a:r>
            <a:endParaRPr lang="ru-RU" sz="1800" dirty="0" smtClean="0"/>
          </a:p>
          <a:p>
            <a:pPr marL="0" indent="0">
              <a:buNone/>
            </a:pPr>
            <a:r>
              <a:rPr lang="ru-RU" sz="1800" dirty="0" smtClean="0"/>
              <a:t>В </a:t>
            </a:r>
            <a:r>
              <a:rPr lang="ru-RU" sz="1800" b="1" dirty="0"/>
              <a:t>большом универсальном словаре XIX в. Пьера </a:t>
            </a:r>
            <a:r>
              <a:rPr lang="ru-RU" sz="1800" b="1" dirty="0" err="1"/>
              <a:t>Ляруса</a:t>
            </a:r>
            <a:r>
              <a:rPr lang="ru-RU" sz="1800" b="1" dirty="0"/>
              <a:t> </a:t>
            </a:r>
            <a:r>
              <a:rPr lang="ru-RU" sz="1800" dirty="0"/>
              <a:t>(1865-1876 г.) </a:t>
            </a:r>
            <a:r>
              <a:rPr lang="ru-RU" sz="1800" dirty="0" smtClean="0"/>
              <a:t>содержится </a:t>
            </a:r>
            <a:r>
              <a:rPr lang="ru-RU" sz="1800" dirty="0"/>
              <a:t>короткая биография Сковороды. Григорий отправился в </a:t>
            </a:r>
            <a:r>
              <a:rPr lang="ru-RU" sz="1800" dirty="0" err="1" smtClean="0"/>
              <a:t>Пешту</a:t>
            </a:r>
            <a:r>
              <a:rPr lang="ru-RU" sz="1800" dirty="0" smtClean="0"/>
              <a:t> </a:t>
            </a:r>
            <a:r>
              <a:rPr lang="ru-RU" sz="1800" dirty="0"/>
              <a:t>тайно от своего начальства. В этом городе он выучил немецкий язык и затем отправился в Галле, где достигло тогда своего наивысшего блеска обучение философа Вольфа.</a:t>
            </a:r>
          </a:p>
          <a:p>
            <a:pPr marL="0" indent="0">
              <a:buNone/>
            </a:pPr>
            <a:endParaRPr lang="ru-RU" sz="1800" dirty="0"/>
          </a:p>
        </p:txBody>
      </p:sp>
      <p:sp>
        <p:nvSpPr>
          <p:cNvPr id="2" name="TextBox 1"/>
          <p:cNvSpPr txBox="1"/>
          <p:nvPr/>
        </p:nvSpPr>
        <p:spPr>
          <a:xfrm>
            <a:off x="467544" y="2204864"/>
            <a:ext cx="5976664" cy="2708434"/>
          </a:xfrm>
          <a:prstGeom prst="rect">
            <a:avLst/>
          </a:prstGeom>
          <a:noFill/>
        </p:spPr>
        <p:txBody>
          <a:bodyPr wrap="square" rtlCol="0">
            <a:spAutoFit/>
          </a:bodyPr>
          <a:lstStyle/>
          <a:p>
            <a:r>
              <a:rPr lang="ru-RU" dirty="0"/>
              <a:t>За рубежом большое влияние на Сковороду имела философия Вольфа, который профессорствовал тогда в Галле. Сковорода учился там научной немецкой теологии, написал тогда перевод проповедей св. Иоанна Златоуста, а также поучительные басни.</a:t>
            </a:r>
            <a:endParaRPr lang="ru-RU" sz="800" dirty="0"/>
          </a:p>
          <a:p>
            <a:endParaRPr lang="ru-RU" sz="800" dirty="0"/>
          </a:p>
          <a:p>
            <a:r>
              <a:rPr lang="ru-RU" dirty="0"/>
              <a:t>Особое значение для Сковороды имело усвоение западноевропейской науки в области философии и богословия - немецкой философской мысли в ее больших представителях и протестантского богословия, </a:t>
            </a:r>
            <a:r>
              <a:rPr lang="ru-RU" dirty="0" smtClean="0"/>
              <a:t>которые</a:t>
            </a:r>
            <a:endParaRPr lang="ru-RU" dirty="0"/>
          </a:p>
        </p:txBody>
      </p:sp>
      <p:sp>
        <p:nvSpPr>
          <p:cNvPr id="4" name="TextBox 3"/>
          <p:cNvSpPr txBox="1"/>
          <p:nvPr/>
        </p:nvSpPr>
        <p:spPr>
          <a:xfrm>
            <a:off x="467544" y="4782051"/>
            <a:ext cx="8280920" cy="2031325"/>
          </a:xfrm>
          <a:prstGeom prst="rect">
            <a:avLst/>
          </a:prstGeom>
          <a:noFill/>
        </p:spPr>
        <p:txBody>
          <a:bodyPr wrap="square" rtlCol="0">
            <a:spAutoFit/>
          </a:bodyPr>
          <a:lstStyle/>
          <a:p>
            <a:r>
              <a:rPr lang="ru-RU" dirty="0"/>
              <a:t>выходили из своего первоисточника - Библии, потом стала и для Сковороды основным источником его философии о Боге, мире и человеке. Там же, кроме ученых людей, он находил и книги, с которыми не мог ознакомиться у себя в родном крае.</a:t>
            </a:r>
          </a:p>
          <a:p>
            <a:endParaRPr lang="ru-RU" dirty="0"/>
          </a:p>
          <a:p>
            <a:r>
              <a:rPr lang="ru-RU" b="1" dirty="0"/>
              <a:t>1753 г.</a:t>
            </a:r>
            <a:r>
              <a:rPr lang="ru-RU" dirty="0"/>
              <a:t> Григорий Сковорода возвращается из-за границы.</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226" y="1916832"/>
            <a:ext cx="2057214" cy="2917129"/>
          </a:xfrm>
          <a:prstGeom prst="rect">
            <a:avLst/>
          </a:prstGeom>
        </p:spPr>
      </p:pic>
      <p:sp>
        <p:nvSpPr>
          <p:cNvPr id="6" name="Номер слайда 5"/>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54685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192688"/>
          </a:xfrm>
        </p:spPr>
        <p:txBody>
          <a:bodyPr>
            <a:normAutofit/>
          </a:bodyPr>
          <a:lstStyle/>
          <a:p>
            <a:pPr marL="0" indent="0">
              <a:buNone/>
            </a:pPr>
            <a:r>
              <a:rPr lang="ru-RU" sz="1800" b="1" dirty="0" smtClean="0"/>
              <a:t>1753 – 1769 гг. </a:t>
            </a:r>
            <a:r>
              <a:rPr lang="ru-RU" sz="1800" dirty="0" smtClean="0"/>
              <a:t>– преподавательская деятельность в Переяславе, в частном доме </a:t>
            </a:r>
            <a:r>
              <a:rPr lang="ru-RU" sz="1800" dirty="0" err="1" smtClean="0"/>
              <a:t>Томары</a:t>
            </a:r>
            <a:r>
              <a:rPr lang="ru-RU" sz="1800" dirty="0" smtClean="0"/>
              <a:t> и Харьковском коллегиуме. В этот период пишет свой «Сад Божественных песен», философский диалог «</a:t>
            </a:r>
            <a:r>
              <a:rPr lang="ru-RU" sz="1800" dirty="0" err="1" smtClean="0"/>
              <a:t>Наркисс</a:t>
            </a:r>
            <a:r>
              <a:rPr lang="ru-RU" sz="1800" dirty="0" smtClean="0"/>
              <a:t>», диалог «</a:t>
            </a:r>
            <a:r>
              <a:rPr lang="ru-RU" sz="1800" dirty="0" err="1" smtClean="0"/>
              <a:t>Асхань</a:t>
            </a:r>
            <a:r>
              <a:rPr lang="ru-RU" sz="1800" dirty="0" smtClean="0"/>
              <a:t>».</a:t>
            </a:r>
          </a:p>
          <a:p>
            <a:pPr marL="0" indent="0">
              <a:buNone/>
            </a:pPr>
            <a:endParaRPr lang="ru-RU" sz="1800" dirty="0"/>
          </a:p>
          <a:p>
            <a:pPr marL="0" indent="0" algn="ctr">
              <a:buNone/>
            </a:pPr>
            <a:r>
              <a:rPr lang="ru-RU" sz="2000" dirty="0" smtClean="0"/>
              <a:t>«Его </a:t>
            </a:r>
            <a:r>
              <a:rPr lang="ru-RU" sz="2000" dirty="0"/>
              <a:t>мысли, резко отличались от обычных, его мировоззрение, жизнь быстро обратили на него внимание всего местного общества. Одевался он </a:t>
            </a:r>
            <a:r>
              <a:rPr lang="ru-RU" sz="2000" dirty="0" smtClean="0"/>
              <a:t>просто, </a:t>
            </a:r>
            <a:r>
              <a:rPr lang="ru-RU" sz="2000" dirty="0"/>
              <a:t>принимал зелье, овощей и молочных продуктов, и ел вечером после захода солнца, мяса и рыбы не потреблял не через какие предрассудки, но с </a:t>
            </a:r>
            <a:r>
              <a:rPr lang="ru-RU" sz="2000" dirty="0" smtClean="0"/>
              <a:t>внутреннего </a:t>
            </a:r>
            <a:r>
              <a:rPr lang="ru-RU" sz="2000" dirty="0"/>
              <a:t>своего наклона, для сна отделял от своего времени не более четырех часов; просыпался до зари и когда позволяла погода всегда ходил пешком за город прогуляться на свежем воздухе и по садам, всегда веселый, бодрый, легкий, подвижный, сдержанный, целомудренный, всем доволен, благодушный, унижен перед всеми, разговорчивый, если не принужден говорить, с всего способен выводить науку, </a:t>
            </a:r>
            <a:r>
              <a:rPr lang="ru-RU" sz="2000" dirty="0" smtClean="0"/>
              <a:t>почтителен ко всем слоям общества </a:t>
            </a:r>
            <a:r>
              <a:rPr lang="ru-RU" sz="2000" dirty="0"/>
              <a:t>людей, посещал больных, утешал печальных, разделял последнее с убогими, выбирал и любил друзей по сердцу их, был благочестивый без предрассудков, ученый без гордости, </a:t>
            </a:r>
            <a:r>
              <a:rPr lang="ru-RU" sz="2000" dirty="0" smtClean="0"/>
              <a:t>благоразумен </a:t>
            </a:r>
            <a:r>
              <a:rPr lang="ru-RU" sz="2000" dirty="0"/>
              <a:t>без </a:t>
            </a:r>
            <a:r>
              <a:rPr lang="ru-RU" sz="2000" dirty="0" smtClean="0"/>
              <a:t>лести.» </a:t>
            </a:r>
          </a:p>
          <a:p>
            <a:pPr marL="0" indent="0" algn="r">
              <a:buNone/>
            </a:pPr>
            <a:r>
              <a:rPr lang="ru-RU" sz="1400" dirty="0" smtClean="0"/>
              <a:t>О жизни в Харькове. Д</a:t>
            </a:r>
            <a:r>
              <a:rPr lang="ru-RU" sz="1400" dirty="0"/>
              <a:t>. </a:t>
            </a:r>
            <a:r>
              <a:rPr lang="ru-RU" sz="1400" dirty="0" err="1"/>
              <a:t>Багалей</a:t>
            </a:r>
            <a:r>
              <a:rPr lang="ru-RU" sz="1400" dirty="0"/>
              <a:t>. «Украинский философ Григорий </a:t>
            </a:r>
            <a:r>
              <a:rPr lang="ru-RU" sz="1400" dirty="0" err="1"/>
              <a:t>Саввичъ</a:t>
            </a:r>
            <a:r>
              <a:rPr lang="ru-RU" sz="1400" dirty="0"/>
              <a:t> Сковорода» </a:t>
            </a:r>
            <a:endParaRPr lang="ru-RU" sz="1400" dirty="0" smtClean="0"/>
          </a:p>
          <a:p>
            <a:pPr marL="0" indent="0" algn="r">
              <a:buNone/>
            </a:pPr>
            <a:r>
              <a:rPr lang="ru-RU" sz="1400" dirty="0" smtClean="0"/>
              <a:t>Киевская </a:t>
            </a:r>
            <a:r>
              <a:rPr lang="ru-RU" sz="1400" dirty="0"/>
              <a:t>старина 1895 №2</a:t>
            </a:r>
          </a:p>
          <a:p>
            <a:pPr marL="0" indent="0">
              <a:buNone/>
            </a:pPr>
            <a:endParaRPr lang="ru-RU" sz="1800" dirty="0"/>
          </a:p>
        </p:txBody>
      </p:sp>
      <p:sp>
        <p:nvSpPr>
          <p:cNvPr id="2" name="Номер слайда 1"/>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1913702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lnSpcReduction="10000"/>
          </a:bodyPr>
          <a:lstStyle/>
          <a:p>
            <a:pPr marL="0" indent="0">
              <a:buNone/>
            </a:pPr>
            <a:r>
              <a:rPr lang="ru-RU" sz="1800" dirty="0" smtClean="0"/>
              <a:t>Через год после приезда в Харьков </a:t>
            </a:r>
            <a:r>
              <a:rPr lang="ru-RU" sz="1800" dirty="0"/>
              <a:t>(</a:t>
            </a:r>
            <a:r>
              <a:rPr lang="uk-UA" sz="1800" b="1" dirty="0"/>
              <a:t>1760 г.</a:t>
            </a:r>
            <a:r>
              <a:rPr lang="ru-RU" sz="1800" dirty="0"/>
              <a:t>) </a:t>
            </a:r>
            <a:r>
              <a:rPr lang="ru-RU" sz="1800" dirty="0" smtClean="0"/>
              <a:t>епископ </a:t>
            </a:r>
            <a:r>
              <a:rPr lang="ru-RU" sz="1800" dirty="0" err="1" smtClean="0"/>
              <a:t>Иоасаф</a:t>
            </a:r>
            <a:r>
              <a:rPr lang="ru-RU" sz="1800" dirty="0" smtClean="0"/>
              <a:t> поручил </a:t>
            </a:r>
            <a:r>
              <a:rPr lang="ru-RU" sz="1800" dirty="0" err="1" smtClean="0"/>
              <a:t>Геврасию</a:t>
            </a:r>
            <a:r>
              <a:rPr lang="ru-RU" sz="1800" dirty="0" smtClean="0"/>
              <a:t>, другу Сковороды</a:t>
            </a:r>
            <a:r>
              <a:rPr lang="ru-RU" sz="1800" dirty="0"/>
              <a:t>, уговорить </a:t>
            </a:r>
            <a:r>
              <a:rPr lang="ru-RU" sz="1800" dirty="0" smtClean="0"/>
              <a:t>его вступить </a:t>
            </a:r>
            <a:r>
              <a:rPr lang="ru-RU" sz="1800" dirty="0"/>
              <a:t>в монашество, обещая быстро довести его до высшего Духовного </a:t>
            </a:r>
            <a:r>
              <a:rPr lang="ru-RU" sz="1800" dirty="0" smtClean="0"/>
              <a:t>сана. На что </a:t>
            </a:r>
            <a:r>
              <a:rPr lang="ru-RU" sz="1800" dirty="0"/>
              <a:t>Сковорода ответил: "</a:t>
            </a:r>
            <a:r>
              <a:rPr lang="ru-RU" sz="1800" b="1" dirty="0"/>
              <a:t>Разве вы хотите, чтобы я увеличил число фарисеев? Ешьте лассо, пейте сладко, одевайтесь мягко и </a:t>
            </a:r>
            <a:r>
              <a:rPr lang="ru-RU" sz="1800" b="1" dirty="0" smtClean="0"/>
              <a:t>монашествуйте!</a:t>
            </a:r>
            <a:r>
              <a:rPr lang="ru-RU" sz="1800" dirty="0" smtClean="0"/>
              <a:t>".</a:t>
            </a:r>
          </a:p>
          <a:p>
            <a:pPr marL="0" indent="0">
              <a:buNone/>
            </a:pPr>
            <a:endParaRPr lang="ru-RU" sz="1800" dirty="0"/>
          </a:p>
          <a:p>
            <a:pPr marL="0" indent="0">
              <a:buNone/>
            </a:pPr>
            <a:r>
              <a:rPr lang="ru-RU" sz="1800" dirty="0" smtClean="0"/>
              <a:t>В </a:t>
            </a:r>
            <a:r>
              <a:rPr lang="ru-RU" sz="1800" b="1" dirty="0" smtClean="0"/>
              <a:t>1764 году </a:t>
            </a:r>
            <a:r>
              <a:rPr lang="ru-RU" sz="1800" dirty="0" smtClean="0"/>
              <a:t>вместе с </a:t>
            </a:r>
            <a:r>
              <a:rPr lang="ru-RU" sz="1800" dirty="0" err="1" smtClean="0"/>
              <a:t>Ковалинским</a:t>
            </a:r>
            <a:r>
              <a:rPr lang="ru-RU" sz="1800" dirty="0" smtClean="0"/>
              <a:t> отправляется в Киев.</a:t>
            </a:r>
          </a:p>
          <a:p>
            <a:pPr marL="0" indent="0" algn="ctr">
              <a:buNone/>
            </a:pPr>
            <a:r>
              <a:rPr lang="ru-RU" sz="1800" dirty="0"/>
              <a:t>"</a:t>
            </a:r>
            <a:r>
              <a:rPr lang="ru-RU" sz="1800" i="1" dirty="0"/>
              <a:t>По приезде туда, при осмотре старины, Сковорода выяснил истории города, современных и древних обычаев. Многие из бывших его по школе знакомых из родственников, которые были тогда монахами в Печерской лавре, </a:t>
            </a:r>
            <a:r>
              <a:rPr lang="ru-RU" sz="1800" i="1" dirty="0" err="1"/>
              <a:t>неодступно</a:t>
            </a:r>
            <a:r>
              <a:rPr lang="ru-RU" sz="1800" i="1" dirty="0"/>
              <a:t> наседали на него, говоря</a:t>
            </a:r>
            <a:r>
              <a:rPr lang="ru-RU" sz="1800" i="1" dirty="0" smtClean="0"/>
              <a:t>: "Хватит </a:t>
            </a:r>
            <a:r>
              <a:rPr lang="ru-RU" sz="1800" i="1" dirty="0"/>
              <a:t>бродить по </a:t>
            </a:r>
            <a:r>
              <a:rPr lang="ru-RU" sz="1800" i="1" dirty="0" smtClean="0"/>
              <a:t>миру. </a:t>
            </a:r>
            <a:r>
              <a:rPr lang="ru-RU" sz="1800" i="1" dirty="0"/>
              <a:t>Время причалить к пристани; нам известны твои </a:t>
            </a:r>
            <a:r>
              <a:rPr lang="ru-RU" sz="1800" i="1" dirty="0" smtClean="0"/>
              <a:t>таланты, святая </a:t>
            </a:r>
            <a:r>
              <a:rPr lang="ru-RU" sz="1800" i="1" dirty="0"/>
              <a:t>Лавра примет </a:t>
            </a:r>
            <a:r>
              <a:rPr lang="ru-RU" sz="1800" i="1" dirty="0" err="1"/>
              <a:t>тя</a:t>
            </a:r>
            <a:r>
              <a:rPr lang="ru-RU" sz="1800" i="1" dirty="0"/>
              <a:t>, аки свое чадо, ты будешь столб церкви и украшение обители ". "</a:t>
            </a:r>
            <a:r>
              <a:rPr lang="ru-RU" sz="1800" b="1" i="1" dirty="0"/>
              <a:t>Ах </a:t>
            </a:r>
            <a:r>
              <a:rPr lang="ru-RU" sz="1800" b="1" i="1" dirty="0" err="1"/>
              <a:t>преподобнии</a:t>
            </a:r>
            <a:r>
              <a:rPr lang="ru-RU" sz="1800" i="1" dirty="0"/>
              <a:t>, - с жаром отвечал он, - </a:t>
            </a:r>
            <a:r>
              <a:rPr lang="ru-RU" sz="1800" b="1" i="1" dirty="0"/>
              <a:t>я столпотворение собой умножить не хочу, достаточно и вас столбов неотесанных в церкви Божьей</a:t>
            </a:r>
            <a:r>
              <a:rPr lang="ru-RU" sz="1800" i="1" dirty="0"/>
              <a:t>". После этого приветствия старые замолчали, и Сковорода, глядя на них, продолжал: "</a:t>
            </a:r>
            <a:r>
              <a:rPr lang="ru-RU" sz="1800" b="1" i="1" dirty="0" err="1"/>
              <a:t>Ризо</a:t>
            </a:r>
            <a:r>
              <a:rPr lang="ru-RU" sz="1800" b="1" i="1" dirty="0"/>
              <a:t>, </a:t>
            </a:r>
            <a:r>
              <a:rPr lang="ru-RU" sz="1800" b="1" i="1" dirty="0" err="1"/>
              <a:t>Ризо</a:t>
            </a:r>
            <a:r>
              <a:rPr lang="ru-RU" sz="1800" b="1" i="1" dirty="0"/>
              <a:t>! Очень немногих ты </a:t>
            </a:r>
            <a:r>
              <a:rPr lang="ru-RU" sz="1800" b="1" i="1" dirty="0" err="1"/>
              <a:t>опреподобила</a:t>
            </a:r>
            <a:r>
              <a:rPr lang="ru-RU" sz="1800" b="1" i="1" dirty="0"/>
              <a:t>. Как многих </a:t>
            </a:r>
            <a:r>
              <a:rPr lang="ru-RU" sz="1800" b="1" i="1" dirty="0" err="1"/>
              <a:t>окаянствувала</a:t>
            </a:r>
            <a:r>
              <a:rPr lang="ru-RU" sz="1800" b="1" i="1" dirty="0"/>
              <a:t>. Мир ловит людей разными сетями, привлекая одних богатством, </a:t>
            </a:r>
            <a:r>
              <a:rPr lang="ru-RU" sz="1800" b="1" i="1" dirty="0" err="1"/>
              <a:t>честьмы</a:t>
            </a:r>
            <a:r>
              <a:rPr lang="ru-RU" sz="1800" b="1" i="1" dirty="0"/>
              <a:t>, славой, друзьями, знакомствами, пользой, выгодами , покровительством, развлечениями и святыней, но всех несчастнее сеть последняя. Блажен, кто святость сердца, то есть счастье свое не оставил в ризе, но в воле Божьей </a:t>
            </a:r>
            <a:r>
              <a:rPr lang="ru-RU" sz="1800" dirty="0" smtClean="0"/>
              <a:t>".</a:t>
            </a:r>
          </a:p>
          <a:p>
            <a:pPr marL="0" indent="0" algn="r">
              <a:buNone/>
            </a:pPr>
            <a:r>
              <a:rPr lang="ru-RU" sz="1400" dirty="0" smtClean="0"/>
              <a:t>Из воспоминаний М. И. </a:t>
            </a:r>
            <a:r>
              <a:rPr lang="ru-RU" sz="1400" dirty="0" err="1" smtClean="0"/>
              <a:t>Ковалинского</a:t>
            </a:r>
            <a:r>
              <a:rPr lang="ru-RU" sz="1400" dirty="0" smtClean="0"/>
              <a:t>.</a:t>
            </a:r>
            <a:endParaRPr lang="ru-RU" sz="1400" dirty="0"/>
          </a:p>
        </p:txBody>
      </p:sp>
      <p:sp>
        <p:nvSpPr>
          <p:cNvPr id="2" name="Номер слайда 1"/>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319379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rmAutofit fontScale="47500" lnSpcReduction="20000"/>
          </a:bodyPr>
          <a:lstStyle/>
          <a:p>
            <a:pPr marL="0" indent="0" algn="just">
              <a:buNone/>
            </a:pPr>
            <a:r>
              <a:rPr lang="ru-RU" sz="3800" dirty="0"/>
              <a:t>О </a:t>
            </a:r>
            <a:r>
              <a:rPr lang="ru-RU" sz="3800" dirty="0" err="1"/>
              <a:t>томъ</a:t>
            </a:r>
            <a:r>
              <a:rPr lang="ru-RU" sz="3800" dirty="0"/>
              <a:t>, </a:t>
            </a:r>
            <a:r>
              <a:rPr lang="ru-RU" sz="3800" dirty="0" err="1"/>
              <a:t>какъ</a:t>
            </a:r>
            <a:r>
              <a:rPr lang="ru-RU" sz="3800" dirty="0"/>
              <a:t> </a:t>
            </a:r>
            <a:r>
              <a:rPr lang="ru-RU" sz="3800" dirty="0" err="1"/>
              <a:t>произошелъ</a:t>
            </a:r>
            <a:r>
              <a:rPr lang="ru-RU" sz="3800" dirty="0"/>
              <a:t> </a:t>
            </a:r>
            <a:r>
              <a:rPr lang="ru-RU" sz="3800" dirty="0" err="1"/>
              <a:t>въ</a:t>
            </a:r>
            <a:r>
              <a:rPr lang="ru-RU" sz="3800" dirty="0"/>
              <a:t> </a:t>
            </a:r>
            <a:r>
              <a:rPr lang="ru-RU" sz="3800" dirty="0" err="1"/>
              <a:t>немъ</a:t>
            </a:r>
            <a:r>
              <a:rPr lang="ru-RU" sz="3800" dirty="0"/>
              <a:t> </a:t>
            </a:r>
            <a:r>
              <a:rPr lang="ru-RU" sz="3800" dirty="0" err="1"/>
              <a:t>этотъ</a:t>
            </a:r>
            <a:r>
              <a:rPr lang="ru-RU" sz="3800" dirty="0"/>
              <a:t> </a:t>
            </a:r>
            <a:r>
              <a:rPr lang="ru-RU" sz="3800" dirty="0" err="1"/>
              <a:t>внутренній</a:t>
            </a:r>
            <a:r>
              <a:rPr lang="ru-RU" sz="3800" dirty="0"/>
              <a:t> </a:t>
            </a:r>
            <a:r>
              <a:rPr lang="ru-RU" sz="3800" dirty="0" err="1" smtClean="0"/>
              <a:t>переломъ</a:t>
            </a:r>
            <a:r>
              <a:rPr lang="ru-RU" sz="3800" dirty="0"/>
              <a:t>, </a:t>
            </a:r>
            <a:r>
              <a:rPr lang="ru-RU" sz="3800" dirty="0" err="1"/>
              <a:t>этотъ</a:t>
            </a:r>
            <a:r>
              <a:rPr lang="ru-RU" sz="3800" dirty="0"/>
              <a:t> окончательный и </a:t>
            </a:r>
            <a:r>
              <a:rPr lang="ru-RU" sz="3800" dirty="0" err="1"/>
              <a:t>безповоротный</a:t>
            </a:r>
            <a:r>
              <a:rPr lang="ru-RU" sz="3800" dirty="0"/>
              <a:t> </a:t>
            </a:r>
            <a:r>
              <a:rPr lang="ru-RU" sz="3800" dirty="0" err="1"/>
              <a:t>выходъ</a:t>
            </a:r>
            <a:r>
              <a:rPr lang="ru-RU" sz="3800" dirty="0"/>
              <a:t> на </a:t>
            </a:r>
            <a:r>
              <a:rPr lang="ru-RU" sz="3800" dirty="0" smtClean="0"/>
              <a:t>новую дорогу</a:t>
            </a:r>
            <a:r>
              <a:rPr lang="ru-RU" sz="3800" dirty="0"/>
              <a:t>, </a:t>
            </a:r>
            <a:r>
              <a:rPr lang="ru-RU" sz="3800" dirty="0" err="1"/>
              <a:t>самъ</a:t>
            </a:r>
            <a:r>
              <a:rPr lang="ru-RU" sz="3800" dirty="0"/>
              <a:t> Сковорода </a:t>
            </a:r>
            <a:r>
              <a:rPr lang="ru-RU" sz="3800" dirty="0" err="1"/>
              <a:t>разсказывалъ</a:t>
            </a:r>
            <a:r>
              <a:rPr lang="ru-RU" sz="3800" dirty="0"/>
              <a:t> своему ученику и другу </a:t>
            </a:r>
            <a:r>
              <a:rPr lang="ru-RU" sz="3800" dirty="0" err="1"/>
              <a:t>Ковалинскому</a:t>
            </a:r>
            <a:r>
              <a:rPr lang="ru-RU" sz="3800" dirty="0"/>
              <a:t> </a:t>
            </a:r>
            <a:r>
              <a:rPr lang="ru-RU" sz="3800" dirty="0" err="1"/>
              <a:t>такъ</a:t>
            </a:r>
            <a:r>
              <a:rPr lang="ru-RU" sz="3800" dirty="0"/>
              <a:t>: </a:t>
            </a:r>
            <a:endParaRPr lang="ru-RU" sz="3800" dirty="0" smtClean="0"/>
          </a:p>
          <a:p>
            <a:pPr marL="0" indent="0" algn="ctr">
              <a:buNone/>
            </a:pPr>
            <a:endParaRPr lang="ru-RU" sz="3800" b="1" dirty="0" smtClean="0"/>
          </a:p>
          <a:p>
            <a:pPr marL="0" indent="0" algn="ctr">
              <a:buNone/>
            </a:pPr>
            <a:r>
              <a:rPr lang="ru-RU" sz="3800" b="1" dirty="0" smtClean="0"/>
              <a:t>«</a:t>
            </a:r>
            <a:r>
              <a:rPr lang="ru-RU" sz="3800" b="1" dirty="0" err="1" smtClean="0"/>
              <a:t>Избѣжавши</a:t>
            </a:r>
            <a:r>
              <a:rPr lang="ru-RU" sz="3800" b="1" dirty="0" smtClean="0"/>
              <a:t> </a:t>
            </a:r>
            <a:r>
              <a:rPr lang="ru-RU" sz="3800" b="1" dirty="0"/>
              <a:t>моровой язвы </a:t>
            </a:r>
            <a:r>
              <a:rPr lang="ru-RU" sz="3800" b="1" dirty="0" err="1"/>
              <a:t>въ</a:t>
            </a:r>
            <a:r>
              <a:rPr lang="ru-RU" sz="3800" b="1" dirty="0"/>
              <a:t> </a:t>
            </a:r>
            <a:r>
              <a:rPr lang="ru-RU" sz="3800" b="1" dirty="0" err="1"/>
              <a:t>Кіевѣ</a:t>
            </a:r>
            <a:r>
              <a:rPr lang="ru-RU" sz="3800" b="1" dirty="0"/>
              <a:t> и </a:t>
            </a:r>
            <a:r>
              <a:rPr lang="ru-RU" sz="3800" b="1" dirty="0" smtClean="0"/>
              <a:t>поселившись </a:t>
            </a:r>
            <a:r>
              <a:rPr lang="ru-RU" sz="3800" b="1" dirty="0" err="1"/>
              <a:t>послѣ</a:t>
            </a:r>
            <a:r>
              <a:rPr lang="ru-RU" sz="3800" b="1" dirty="0"/>
              <a:t> этого </a:t>
            </a:r>
            <a:r>
              <a:rPr lang="ru-RU" sz="3800" b="1" dirty="0" err="1"/>
              <a:t>въ</a:t>
            </a:r>
            <a:r>
              <a:rPr lang="ru-RU" sz="3800" b="1" dirty="0"/>
              <a:t> </a:t>
            </a:r>
            <a:r>
              <a:rPr lang="ru-RU" sz="3800" b="1" dirty="0" err="1"/>
              <a:t>ахтырскомъ</a:t>
            </a:r>
            <a:r>
              <a:rPr lang="ru-RU" sz="3800" b="1" dirty="0"/>
              <a:t> </a:t>
            </a:r>
            <a:r>
              <a:rPr lang="ru-RU" sz="3800" b="1" dirty="0" err="1"/>
              <a:t>монастырѣ</a:t>
            </a:r>
            <a:r>
              <a:rPr lang="ru-RU" sz="3800" b="1" dirty="0"/>
              <a:t>, </a:t>
            </a:r>
            <a:r>
              <a:rPr lang="ru-RU" sz="3800" b="1" dirty="0" err="1"/>
              <a:t>имѣя</a:t>
            </a:r>
            <a:r>
              <a:rPr lang="ru-RU" sz="3800" b="1" dirty="0"/>
              <a:t> </a:t>
            </a:r>
            <a:r>
              <a:rPr lang="ru-RU" sz="3800" b="1" dirty="0" err="1"/>
              <a:t>разженныя</a:t>
            </a:r>
            <a:r>
              <a:rPr lang="ru-RU" sz="3800" b="1" dirty="0"/>
              <a:t> мысли и </a:t>
            </a:r>
            <a:r>
              <a:rPr lang="ru-RU" sz="3800" b="1" dirty="0" err="1"/>
              <a:t>чувствіе</a:t>
            </a:r>
            <a:r>
              <a:rPr lang="ru-RU" sz="3800" b="1" dirty="0"/>
              <a:t> души моей </a:t>
            </a:r>
            <a:r>
              <a:rPr lang="ru-RU" sz="3800" b="1" dirty="0" err="1"/>
              <a:t>благоговѣніемъ</a:t>
            </a:r>
            <a:r>
              <a:rPr lang="ru-RU" sz="3800" b="1" dirty="0"/>
              <a:t> и </a:t>
            </a:r>
            <a:r>
              <a:rPr lang="ru-RU" sz="3800" b="1" dirty="0" err="1"/>
              <a:t>благодарностію</a:t>
            </a:r>
            <a:r>
              <a:rPr lang="ru-RU" sz="3800" b="1" dirty="0"/>
              <a:t> </a:t>
            </a:r>
            <a:r>
              <a:rPr lang="ru-RU" sz="3800" b="1" dirty="0" err="1"/>
              <a:t>къ</a:t>
            </a:r>
            <a:r>
              <a:rPr lang="ru-RU" sz="3800" b="1" dirty="0"/>
              <a:t> Богу, вставь рано </a:t>
            </a:r>
            <a:r>
              <a:rPr lang="ru-RU" sz="3800" b="1" dirty="0" err="1"/>
              <a:t>пошелъ</a:t>
            </a:r>
            <a:r>
              <a:rPr lang="ru-RU" sz="3800" b="1" dirty="0"/>
              <a:t> я </a:t>
            </a:r>
            <a:r>
              <a:rPr lang="ru-RU" sz="3800" b="1" dirty="0" err="1"/>
              <a:t>въ</a:t>
            </a:r>
            <a:r>
              <a:rPr lang="ru-RU" sz="3800" b="1" dirty="0"/>
              <a:t> </a:t>
            </a:r>
            <a:r>
              <a:rPr lang="ru-RU" sz="3800" b="1" dirty="0" err="1"/>
              <a:t>садъ</a:t>
            </a:r>
            <a:r>
              <a:rPr lang="ru-RU" sz="3800" b="1" dirty="0"/>
              <a:t> </a:t>
            </a:r>
            <a:r>
              <a:rPr lang="ru-RU" sz="3800" b="1" dirty="0" smtClean="0"/>
              <a:t>прогуливаться</a:t>
            </a:r>
            <a:r>
              <a:rPr lang="ru-RU" sz="3800" b="1" dirty="0"/>
              <a:t>. Первое </a:t>
            </a:r>
            <a:r>
              <a:rPr lang="ru-RU" sz="3800" b="1" dirty="0" err="1"/>
              <a:t>ощущеніе</a:t>
            </a:r>
            <a:r>
              <a:rPr lang="ru-RU" sz="3800" b="1" dirty="0"/>
              <a:t>, которое </a:t>
            </a:r>
            <a:r>
              <a:rPr lang="ru-RU" sz="3800" b="1" dirty="0" err="1" smtClean="0"/>
              <a:t>осязалъ</a:t>
            </a:r>
            <a:r>
              <a:rPr lang="ru-RU" sz="3800" b="1" dirty="0" smtClean="0"/>
              <a:t> </a:t>
            </a:r>
            <a:r>
              <a:rPr lang="ru-RU" sz="3800" b="1" dirty="0"/>
              <a:t>я </a:t>
            </a:r>
            <a:r>
              <a:rPr lang="ru-RU" sz="3800" b="1" dirty="0" err="1"/>
              <a:t>въ</a:t>
            </a:r>
            <a:r>
              <a:rPr lang="ru-RU" sz="3800" b="1" dirty="0"/>
              <a:t> </a:t>
            </a:r>
            <a:r>
              <a:rPr lang="ru-RU" sz="3800" b="1" dirty="0" err="1"/>
              <a:t>сердцѣ</a:t>
            </a:r>
            <a:r>
              <a:rPr lang="ru-RU" sz="3800" b="1" dirty="0"/>
              <a:t> </a:t>
            </a:r>
            <a:r>
              <a:rPr lang="ru-RU" sz="3800" b="1" dirty="0" err="1"/>
              <a:t>моемъ</a:t>
            </a:r>
            <a:r>
              <a:rPr lang="ru-RU" sz="3800" b="1" dirty="0"/>
              <a:t>, была </a:t>
            </a:r>
            <a:r>
              <a:rPr lang="ru-RU" sz="3800" b="1" dirty="0" err="1"/>
              <a:t>нѣкая</a:t>
            </a:r>
            <a:r>
              <a:rPr lang="ru-RU" sz="3800" b="1" dirty="0"/>
              <a:t> развязность, свобода, бодрость, надежда </a:t>
            </a:r>
            <a:r>
              <a:rPr lang="ru-RU" sz="3800" b="1" dirty="0" err="1"/>
              <a:t>съ</a:t>
            </a:r>
            <a:r>
              <a:rPr lang="ru-RU" sz="3800" b="1" dirty="0"/>
              <a:t> </a:t>
            </a:r>
            <a:r>
              <a:rPr lang="ru-RU" sz="3800" b="1" dirty="0" err="1"/>
              <a:t>исполненіемъ</a:t>
            </a:r>
            <a:r>
              <a:rPr lang="ru-RU" sz="3800" b="1" dirty="0"/>
              <a:t>. Введя </a:t>
            </a:r>
            <a:r>
              <a:rPr lang="ru-RU" sz="3800" b="1" dirty="0" err="1"/>
              <a:t>въ</a:t>
            </a:r>
            <a:r>
              <a:rPr lang="ru-RU" sz="3800" b="1" dirty="0"/>
              <a:t> </a:t>
            </a:r>
            <a:r>
              <a:rPr lang="ru-RU" sz="3800" b="1" dirty="0" err="1"/>
              <a:t>сіе</a:t>
            </a:r>
            <a:r>
              <a:rPr lang="ru-RU" sz="3800" b="1" dirty="0"/>
              <a:t> </a:t>
            </a:r>
            <a:r>
              <a:rPr lang="ru-RU" sz="3800" b="1" dirty="0" err="1"/>
              <a:t>расположеніе</a:t>
            </a:r>
            <a:r>
              <a:rPr lang="ru-RU" sz="3800" b="1" dirty="0"/>
              <a:t> духа всю  волю и </a:t>
            </a:r>
            <a:r>
              <a:rPr lang="ru-RU" sz="3800" b="1" dirty="0" err="1"/>
              <a:t>всѣ</a:t>
            </a:r>
            <a:r>
              <a:rPr lang="ru-RU" sz="3800" b="1" dirty="0"/>
              <a:t> </a:t>
            </a:r>
            <a:r>
              <a:rPr lang="ru-RU" sz="3800" b="1" dirty="0" err="1"/>
              <a:t>желанія</a:t>
            </a:r>
            <a:r>
              <a:rPr lang="ru-RU" sz="3800" b="1" dirty="0"/>
              <a:t> мои, </a:t>
            </a:r>
            <a:r>
              <a:rPr lang="ru-RU" sz="3800" b="1" dirty="0" err="1"/>
              <a:t>почувствовалъ</a:t>
            </a:r>
            <a:r>
              <a:rPr lang="ru-RU" sz="3800" b="1" dirty="0"/>
              <a:t> я внутрь себя чрезвычайное </a:t>
            </a:r>
            <a:r>
              <a:rPr lang="ru-RU" sz="3800" b="1" dirty="0" err="1" smtClean="0"/>
              <a:t>движеніе</a:t>
            </a:r>
            <a:r>
              <a:rPr lang="ru-RU" sz="3800" b="1" dirty="0" smtClean="0"/>
              <a:t>, </a:t>
            </a:r>
            <a:r>
              <a:rPr lang="ru-RU" sz="3800" b="1" dirty="0"/>
              <a:t>которое преисполняло меня силы непонятной. Мгновенно </a:t>
            </a:r>
            <a:r>
              <a:rPr lang="ru-RU" sz="3800" b="1" dirty="0" err="1" smtClean="0"/>
              <a:t>изліяніе</a:t>
            </a:r>
            <a:r>
              <a:rPr lang="ru-RU" sz="3800" b="1" dirty="0" smtClean="0"/>
              <a:t> </a:t>
            </a:r>
            <a:r>
              <a:rPr lang="ru-RU" sz="3800" b="1" dirty="0" err="1"/>
              <a:t>нѣкое</a:t>
            </a:r>
            <a:r>
              <a:rPr lang="ru-RU" sz="3800" b="1" dirty="0"/>
              <a:t> сладчайшее наполнило душу мою, </a:t>
            </a:r>
            <a:r>
              <a:rPr lang="ru-RU" sz="3800" b="1" dirty="0" err="1"/>
              <a:t>отъ</a:t>
            </a:r>
            <a:r>
              <a:rPr lang="ru-RU" sz="3800" b="1" dirty="0"/>
              <a:t> </a:t>
            </a:r>
            <a:r>
              <a:rPr lang="ru-RU" sz="3800" b="1" dirty="0" err="1"/>
              <a:t>котораго</a:t>
            </a:r>
            <a:r>
              <a:rPr lang="ru-RU" sz="3800" b="1" dirty="0"/>
              <a:t> вся внутренняя моя </a:t>
            </a:r>
            <a:r>
              <a:rPr lang="ru-RU" sz="3800" b="1" dirty="0" err="1"/>
              <a:t>возгорѣлась</a:t>
            </a:r>
            <a:r>
              <a:rPr lang="ru-RU" sz="3800" b="1" dirty="0"/>
              <a:t> </a:t>
            </a:r>
            <a:r>
              <a:rPr lang="ru-RU" sz="3800" b="1" dirty="0" err="1"/>
              <a:t>огнемъ</a:t>
            </a:r>
            <a:r>
              <a:rPr lang="ru-RU" sz="3800" b="1" dirty="0"/>
              <a:t> и, казалось, что </a:t>
            </a:r>
            <a:r>
              <a:rPr lang="ru-RU" sz="3800" b="1" dirty="0" err="1"/>
              <a:t>въ</a:t>
            </a:r>
            <a:r>
              <a:rPr lang="ru-RU" sz="3800" b="1" dirty="0"/>
              <a:t> </a:t>
            </a:r>
            <a:r>
              <a:rPr lang="ru-RU" sz="3800" b="1" dirty="0" err="1"/>
              <a:t>жилахъ</a:t>
            </a:r>
            <a:r>
              <a:rPr lang="ru-RU" sz="3800" b="1" dirty="0"/>
              <a:t> </a:t>
            </a:r>
            <a:r>
              <a:rPr lang="ru-RU" sz="3800" b="1" dirty="0" err="1"/>
              <a:t>моихъ</a:t>
            </a:r>
            <a:r>
              <a:rPr lang="ru-RU" sz="3800" b="1" dirty="0"/>
              <a:t> пламенное </a:t>
            </a:r>
            <a:r>
              <a:rPr lang="ru-RU" sz="3800" b="1" dirty="0" err="1"/>
              <a:t>теченіе</a:t>
            </a:r>
            <a:r>
              <a:rPr lang="ru-RU" sz="3800" b="1" dirty="0"/>
              <a:t> </a:t>
            </a:r>
            <a:r>
              <a:rPr lang="ru-RU" sz="3800" b="1" dirty="0" err="1"/>
              <a:t>кругообращалось</a:t>
            </a:r>
            <a:r>
              <a:rPr lang="ru-RU" sz="3800" b="1" dirty="0"/>
              <a:t>. Я </a:t>
            </a:r>
            <a:r>
              <a:rPr lang="ru-RU" sz="3800" b="1" dirty="0" err="1"/>
              <a:t>началъ</a:t>
            </a:r>
            <a:r>
              <a:rPr lang="ru-RU" sz="3800" b="1" dirty="0"/>
              <a:t> не ходить, а </a:t>
            </a:r>
            <a:r>
              <a:rPr lang="ru-RU" sz="3800" b="1" dirty="0" err="1"/>
              <a:t>бѣгать</a:t>
            </a:r>
            <a:r>
              <a:rPr lang="ru-RU" sz="3800" b="1" dirty="0"/>
              <a:t>, аки бы </a:t>
            </a:r>
            <a:r>
              <a:rPr lang="ru-RU" sz="3800" b="1" dirty="0" err="1"/>
              <a:t>носимъ</a:t>
            </a:r>
            <a:r>
              <a:rPr lang="ru-RU" sz="3800" b="1" dirty="0"/>
              <a:t> </a:t>
            </a:r>
            <a:r>
              <a:rPr lang="ru-RU" sz="3800" b="1" dirty="0" err="1"/>
              <a:t>нѣкіимъ</a:t>
            </a:r>
            <a:r>
              <a:rPr lang="ru-RU" sz="3800" b="1" dirty="0"/>
              <a:t> </a:t>
            </a:r>
            <a:r>
              <a:rPr lang="ru-RU" sz="3800" b="1" dirty="0" err="1"/>
              <a:t>восхищеніемъ</a:t>
            </a:r>
            <a:r>
              <a:rPr lang="ru-RU" sz="3800" b="1" dirty="0"/>
              <a:t>, не чувствуя </a:t>
            </a:r>
            <a:r>
              <a:rPr lang="ru-RU" sz="3800" b="1" dirty="0" err="1"/>
              <a:t>въ</a:t>
            </a:r>
            <a:r>
              <a:rPr lang="ru-RU" sz="3800" b="1" dirty="0"/>
              <a:t> </a:t>
            </a:r>
            <a:r>
              <a:rPr lang="ru-RU" sz="3800" b="1" dirty="0" err="1"/>
              <a:t>себѣ</a:t>
            </a:r>
            <a:r>
              <a:rPr lang="ru-RU" sz="3800" b="1" dirty="0"/>
              <a:t> ни </a:t>
            </a:r>
            <a:r>
              <a:rPr lang="ru-RU" sz="3800" b="1" dirty="0" err="1"/>
              <a:t>рукъ</a:t>
            </a:r>
            <a:r>
              <a:rPr lang="ru-RU" sz="3800" b="1" dirty="0"/>
              <a:t>, ни </a:t>
            </a:r>
            <a:r>
              <a:rPr lang="ru-RU" sz="3800" b="1" dirty="0" err="1"/>
              <a:t>ногъ</a:t>
            </a:r>
            <a:r>
              <a:rPr lang="ru-RU" sz="3800" b="1" dirty="0"/>
              <a:t>, но будто бы весь я </a:t>
            </a:r>
            <a:r>
              <a:rPr lang="ru-RU" sz="3800" b="1" dirty="0" err="1"/>
              <a:t>состоялъ</a:t>
            </a:r>
            <a:r>
              <a:rPr lang="ru-RU" sz="3800" b="1" dirty="0"/>
              <a:t> </a:t>
            </a:r>
            <a:r>
              <a:rPr lang="ru-RU" sz="3800" b="1" dirty="0" err="1"/>
              <a:t>изъ</a:t>
            </a:r>
            <a:r>
              <a:rPr lang="ru-RU" sz="3800" b="1" dirty="0"/>
              <a:t> </a:t>
            </a:r>
            <a:r>
              <a:rPr lang="ru-RU" sz="3800" b="1" dirty="0" err="1"/>
              <a:t>огненнаго</a:t>
            </a:r>
            <a:r>
              <a:rPr lang="ru-RU" sz="3800" b="1" dirty="0"/>
              <a:t> состава, </a:t>
            </a:r>
            <a:r>
              <a:rPr lang="ru-RU" sz="3800" b="1" dirty="0" err="1"/>
              <a:t>носимаго</a:t>
            </a:r>
            <a:r>
              <a:rPr lang="ru-RU" sz="3800" b="1" dirty="0"/>
              <a:t> </a:t>
            </a:r>
            <a:r>
              <a:rPr lang="ru-RU" sz="3800" b="1" dirty="0" err="1"/>
              <a:t>въ</a:t>
            </a:r>
            <a:r>
              <a:rPr lang="ru-RU" sz="3800" b="1" dirty="0"/>
              <a:t> </a:t>
            </a:r>
            <a:r>
              <a:rPr lang="ru-RU" sz="3800" b="1" dirty="0" err="1"/>
              <a:t>простраиствѣ</a:t>
            </a:r>
            <a:r>
              <a:rPr lang="ru-RU" sz="3800" b="1" dirty="0"/>
              <a:t> </a:t>
            </a:r>
            <a:r>
              <a:rPr lang="ru-RU" sz="3800" b="1" dirty="0" err="1"/>
              <a:t>кругобытія</a:t>
            </a:r>
            <a:r>
              <a:rPr lang="ru-RU" sz="3800" b="1" dirty="0"/>
              <a:t>. Весь </a:t>
            </a:r>
            <a:r>
              <a:rPr lang="ru-RU" sz="3800" b="1" dirty="0" err="1"/>
              <a:t>міръ</a:t>
            </a:r>
            <a:r>
              <a:rPr lang="ru-RU" sz="3800" b="1" dirty="0"/>
              <a:t> </a:t>
            </a:r>
            <a:r>
              <a:rPr lang="ru-RU" sz="3800" b="1" dirty="0" err="1"/>
              <a:t>исчезъ</a:t>
            </a:r>
            <a:r>
              <a:rPr lang="ru-RU" sz="3800" b="1" dirty="0"/>
              <a:t> предо мною; одно </a:t>
            </a:r>
            <a:r>
              <a:rPr lang="ru-RU" sz="3800" b="1" dirty="0" err="1"/>
              <a:t>чувствіе</a:t>
            </a:r>
            <a:r>
              <a:rPr lang="ru-RU" sz="3800" b="1" dirty="0"/>
              <a:t> любви, благонадежности, </a:t>
            </a:r>
            <a:r>
              <a:rPr lang="ru-RU" sz="3800" b="1" dirty="0" err="1"/>
              <a:t>спокойствія</a:t>
            </a:r>
            <a:r>
              <a:rPr lang="ru-RU" sz="3800" b="1" dirty="0"/>
              <a:t>, </a:t>
            </a:r>
            <a:r>
              <a:rPr lang="ru-RU" sz="3800" b="1" dirty="0" err="1"/>
              <a:t>вѣчности</a:t>
            </a:r>
            <a:r>
              <a:rPr lang="ru-RU" sz="3800" b="1" dirty="0"/>
              <a:t> оживляло </a:t>
            </a:r>
            <a:r>
              <a:rPr lang="ru-RU" sz="3800" b="1" dirty="0" err="1"/>
              <a:t>существованіе</a:t>
            </a:r>
            <a:r>
              <a:rPr lang="ru-RU" sz="3800" b="1" dirty="0"/>
              <a:t> мое. </a:t>
            </a:r>
            <a:r>
              <a:rPr lang="ru-RU" sz="3800" b="1" dirty="0" err="1"/>
              <a:t>Слези</a:t>
            </a:r>
            <a:r>
              <a:rPr lang="ru-RU" sz="3800" b="1" dirty="0"/>
              <a:t> </a:t>
            </a:r>
            <a:r>
              <a:rPr lang="ru-RU" sz="3800" b="1" dirty="0" smtClean="0"/>
              <a:t>полились </a:t>
            </a:r>
            <a:r>
              <a:rPr lang="ru-RU" sz="3800" b="1" dirty="0" err="1"/>
              <a:t>изъ</a:t>
            </a:r>
            <a:r>
              <a:rPr lang="ru-RU" sz="3800" b="1" dirty="0"/>
              <a:t> очей </a:t>
            </a:r>
            <a:r>
              <a:rPr lang="ru-RU" sz="3800" b="1" dirty="0" err="1"/>
              <a:t>моихъ</a:t>
            </a:r>
            <a:r>
              <a:rPr lang="ru-RU" sz="3800" b="1" dirty="0"/>
              <a:t> ручьями и разлили </a:t>
            </a:r>
            <a:r>
              <a:rPr lang="ru-RU" sz="3800" b="1" dirty="0" err="1"/>
              <a:t>нѣкую</a:t>
            </a:r>
            <a:r>
              <a:rPr lang="ru-RU" sz="3800" b="1" dirty="0"/>
              <a:t> умиленную </a:t>
            </a:r>
            <a:r>
              <a:rPr lang="ru-RU" sz="3800" b="1" dirty="0" err="1"/>
              <a:t>гармонію</a:t>
            </a:r>
            <a:r>
              <a:rPr lang="ru-RU" sz="3800" b="1" dirty="0"/>
              <a:t> во весь составь мой. Я </a:t>
            </a:r>
            <a:r>
              <a:rPr lang="ru-RU" sz="3800" b="1" dirty="0" err="1"/>
              <a:t>проникъ</a:t>
            </a:r>
            <a:r>
              <a:rPr lang="ru-RU" sz="3800" b="1" dirty="0"/>
              <a:t> </a:t>
            </a:r>
            <a:r>
              <a:rPr lang="ru-RU" sz="3800" b="1" dirty="0" err="1"/>
              <a:t>въ</a:t>
            </a:r>
            <a:r>
              <a:rPr lang="ru-RU" sz="3800" b="1" dirty="0"/>
              <a:t> себя, </a:t>
            </a:r>
            <a:r>
              <a:rPr lang="ru-RU" sz="3800" b="1" dirty="0" err="1"/>
              <a:t>ощутилъ</a:t>
            </a:r>
            <a:r>
              <a:rPr lang="ru-RU" sz="3800" b="1" dirty="0"/>
              <a:t> аки сыновнее любви </a:t>
            </a:r>
            <a:r>
              <a:rPr lang="ru-RU" sz="3800" b="1" dirty="0" err="1"/>
              <a:t>увѣреніе</a:t>
            </a:r>
            <a:r>
              <a:rPr lang="ru-RU" sz="3800" b="1" dirty="0"/>
              <a:t> и </a:t>
            </a:r>
            <a:r>
              <a:rPr lang="ru-RU" sz="3800" b="1" dirty="0" err="1"/>
              <a:t>съ</a:t>
            </a:r>
            <a:r>
              <a:rPr lang="ru-RU" sz="3800" b="1" dirty="0"/>
              <a:t> того часа </a:t>
            </a:r>
            <a:r>
              <a:rPr lang="ru-RU" sz="3800" b="1" dirty="0" err="1"/>
              <a:t>посвятилъ</a:t>
            </a:r>
            <a:r>
              <a:rPr lang="ru-RU" sz="3800" b="1" dirty="0"/>
              <a:t> себя на сыновнее </a:t>
            </a:r>
            <a:r>
              <a:rPr lang="ru-RU" sz="3800" b="1" dirty="0" err="1"/>
              <a:t>повиновеніе</a:t>
            </a:r>
            <a:r>
              <a:rPr lang="ru-RU" sz="3800" b="1" dirty="0"/>
              <a:t> Духу </a:t>
            </a:r>
            <a:r>
              <a:rPr lang="ru-RU" sz="3800" b="1" dirty="0" err="1"/>
              <a:t>Божію</a:t>
            </a:r>
            <a:r>
              <a:rPr lang="ru-RU" sz="3800" b="1" dirty="0"/>
              <a:t>". </a:t>
            </a:r>
            <a:endParaRPr lang="ru-RU" sz="3800" b="1" dirty="0" smtClean="0"/>
          </a:p>
          <a:p>
            <a:pPr marL="0" indent="0" algn="just">
              <a:buNone/>
            </a:pPr>
            <a:r>
              <a:rPr lang="ru-RU" sz="3800" dirty="0" err="1" smtClean="0"/>
              <a:t>Ковалинскій</a:t>
            </a:r>
            <a:r>
              <a:rPr lang="ru-RU" sz="3800" dirty="0" smtClean="0"/>
              <a:t> </a:t>
            </a:r>
            <a:r>
              <a:rPr lang="ru-RU" sz="3800" dirty="0" err="1"/>
              <a:t>отъ</a:t>
            </a:r>
            <a:r>
              <a:rPr lang="ru-RU" sz="3800" dirty="0"/>
              <a:t> себя </a:t>
            </a:r>
            <a:r>
              <a:rPr lang="ru-RU" sz="3800" dirty="0" err="1"/>
              <a:t>прибавляетъ</a:t>
            </a:r>
            <a:r>
              <a:rPr lang="ru-RU" sz="3800" dirty="0"/>
              <a:t>, что </a:t>
            </a:r>
            <a:r>
              <a:rPr lang="ru-RU" sz="3800" u="sng" dirty="0"/>
              <a:t>до этого момента сердце Сковороды почитало Бога, аки </a:t>
            </a:r>
            <a:r>
              <a:rPr lang="ru-RU" sz="3800" u="sng" dirty="0" err="1"/>
              <a:t>рабъ</a:t>
            </a:r>
            <a:r>
              <a:rPr lang="ru-RU" sz="3800" u="sng" dirty="0"/>
              <a:t>; </a:t>
            </a:r>
            <a:r>
              <a:rPr lang="ru-RU" sz="3800" u="sng" dirty="0" err="1"/>
              <a:t>съ</a:t>
            </a:r>
            <a:r>
              <a:rPr lang="ru-RU" sz="3800" u="sng" dirty="0"/>
              <a:t> </a:t>
            </a:r>
            <a:r>
              <a:rPr lang="ru-RU" sz="3800" u="sng" dirty="0" err="1"/>
              <a:t>этихъ</a:t>
            </a:r>
            <a:r>
              <a:rPr lang="ru-RU" sz="3800" u="sng" dirty="0"/>
              <a:t> же </a:t>
            </a:r>
            <a:r>
              <a:rPr lang="ru-RU" sz="3800" u="sng" dirty="0" err="1"/>
              <a:t>поръ</a:t>
            </a:r>
            <a:r>
              <a:rPr lang="ru-RU" sz="3800" u="sng" dirty="0"/>
              <a:t> возлюбило его, аки </a:t>
            </a:r>
            <a:r>
              <a:rPr lang="ru-RU" sz="3800" u="sng" dirty="0" err="1"/>
              <a:t>другъ</a:t>
            </a:r>
            <a:r>
              <a:rPr lang="ru-RU" sz="3800" u="sng" dirty="0"/>
              <a:t> </a:t>
            </a:r>
            <a:r>
              <a:rPr lang="ru-RU" sz="3800" dirty="0"/>
              <a:t>(1-е отд., стр. 28). </a:t>
            </a:r>
            <a:r>
              <a:rPr lang="ru-RU" sz="3800" dirty="0" err="1"/>
              <a:t>Здѣсь</a:t>
            </a:r>
            <a:r>
              <a:rPr lang="ru-RU" sz="3800" dirty="0"/>
              <a:t>, </a:t>
            </a:r>
            <a:r>
              <a:rPr lang="ru-RU" sz="3800" dirty="0" err="1"/>
              <a:t>въ</a:t>
            </a:r>
            <a:r>
              <a:rPr lang="ru-RU" sz="3800" dirty="0"/>
              <a:t> </a:t>
            </a:r>
            <a:r>
              <a:rPr lang="ru-RU" sz="3800" dirty="0" err="1"/>
              <a:t>этомъ</a:t>
            </a:r>
            <a:r>
              <a:rPr lang="ru-RU" sz="3800" dirty="0"/>
              <a:t> </a:t>
            </a:r>
            <a:r>
              <a:rPr lang="ru-RU" sz="3800" dirty="0" err="1"/>
              <a:t>признаніи</a:t>
            </a:r>
            <a:r>
              <a:rPr lang="ru-RU" sz="3800" dirty="0"/>
              <a:t>, мы </a:t>
            </a:r>
            <a:r>
              <a:rPr lang="ru-RU" sz="3800" dirty="0" err="1"/>
              <a:t>имѣемъ</a:t>
            </a:r>
            <a:r>
              <a:rPr lang="ru-RU" sz="3800" dirty="0"/>
              <a:t> </a:t>
            </a:r>
            <a:r>
              <a:rPr lang="ru-RU" sz="3800" dirty="0" err="1" smtClean="0"/>
              <a:t>исторію</a:t>
            </a:r>
            <a:r>
              <a:rPr lang="ru-RU" sz="3800" dirty="0" smtClean="0"/>
              <a:t> </a:t>
            </a:r>
            <a:r>
              <a:rPr lang="ru-RU" sz="3800" dirty="0" err="1"/>
              <a:t>душевнаго</a:t>
            </a:r>
            <a:r>
              <a:rPr lang="ru-RU" sz="3800" dirty="0"/>
              <a:t> переворота </a:t>
            </a:r>
            <a:r>
              <a:rPr lang="ru-RU" sz="3800" dirty="0" err="1"/>
              <a:t>въ</a:t>
            </a:r>
            <a:r>
              <a:rPr lang="ru-RU" sz="3800" dirty="0"/>
              <a:t> </a:t>
            </a:r>
            <a:r>
              <a:rPr lang="ru-RU" sz="3800" dirty="0" err="1"/>
              <a:t>Сковородѣ</a:t>
            </a:r>
            <a:r>
              <a:rPr lang="ru-RU" sz="3800" dirty="0"/>
              <a:t>, </a:t>
            </a:r>
            <a:r>
              <a:rPr lang="ru-RU" sz="3800" dirty="0" err="1"/>
              <a:t>причемъ</a:t>
            </a:r>
            <a:r>
              <a:rPr lang="ru-RU" sz="3800" dirty="0"/>
              <a:t> точно </a:t>
            </a:r>
            <a:r>
              <a:rPr lang="ru-RU" sz="3800" dirty="0" smtClean="0"/>
              <a:t>указывается </a:t>
            </a:r>
            <a:r>
              <a:rPr lang="ru-RU" sz="3800" dirty="0"/>
              <a:t>и </a:t>
            </a:r>
            <a:r>
              <a:rPr lang="ru-RU" sz="3800" dirty="0" err="1"/>
              <a:t>моментъ</a:t>
            </a:r>
            <a:r>
              <a:rPr lang="ru-RU" sz="3800" dirty="0"/>
              <a:t> </a:t>
            </a:r>
            <a:r>
              <a:rPr lang="ru-RU" sz="3800" dirty="0" err="1"/>
              <a:t>событія</a:t>
            </a:r>
            <a:r>
              <a:rPr lang="ru-RU" sz="3800" dirty="0"/>
              <a:t> (</a:t>
            </a:r>
            <a:r>
              <a:rPr lang="ru-RU" sz="3800" dirty="0" err="1"/>
              <a:t>дѣло</a:t>
            </a:r>
            <a:r>
              <a:rPr lang="ru-RU" sz="3800" dirty="0"/>
              <a:t> происходило</a:t>
            </a:r>
            <a:r>
              <a:rPr lang="ru-RU" sz="3800" dirty="0" smtClean="0"/>
              <a:t>; </a:t>
            </a:r>
            <a:r>
              <a:rPr lang="ru-RU" sz="3800" dirty="0"/>
              <a:t>1770 г.) </a:t>
            </a:r>
            <a:endParaRPr lang="ru-RU" sz="3800" dirty="0" smtClean="0"/>
          </a:p>
          <a:p>
            <a:pPr marL="0" indent="0" algn="r">
              <a:buNone/>
            </a:pPr>
            <a:r>
              <a:rPr lang="ru-RU" dirty="0" smtClean="0"/>
              <a:t>Д</a:t>
            </a:r>
            <a:r>
              <a:rPr lang="ru-RU" dirty="0"/>
              <a:t>. И. </a:t>
            </a:r>
            <a:r>
              <a:rPr lang="ru-RU" dirty="0" err="1"/>
              <a:t>Вагалѣй</a:t>
            </a:r>
            <a:r>
              <a:rPr lang="ru-RU" dirty="0"/>
              <a:t>. Киевская старина 1895 №</a:t>
            </a:r>
            <a:r>
              <a:rPr lang="ru-RU" dirty="0" smtClean="0"/>
              <a:t>3 </a:t>
            </a:r>
            <a:r>
              <a:rPr lang="ru-RU" dirty="0" err="1" smtClean="0"/>
              <a:t>Украинскій</a:t>
            </a:r>
            <a:r>
              <a:rPr lang="ru-RU" dirty="0" smtClean="0"/>
              <a:t> </a:t>
            </a:r>
            <a:r>
              <a:rPr lang="ru-RU" dirty="0" err="1"/>
              <a:t>философъ</a:t>
            </a:r>
            <a:r>
              <a:rPr lang="ru-RU" dirty="0"/>
              <a:t> </a:t>
            </a:r>
            <a:r>
              <a:rPr lang="ru-RU" dirty="0" err="1"/>
              <a:t>Григорій</a:t>
            </a:r>
            <a:r>
              <a:rPr lang="ru-RU" dirty="0"/>
              <a:t> </a:t>
            </a:r>
            <a:r>
              <a:rPr lang="ru-RU" dirty="0" err="1"/>
              <a:t>Саввичъ</a:t>
            </a:r>
            <a:r>
              <a:rPr lang="ru-RU" dirty="0"/>
              <a:t> Сковорода</a:t>
            </a:r>
          </a:p>
          <a:p>
            <a:pPr marL="0" indent="0" algn="just">
              <a:buNone/>
            </a:pPr>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185547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332656"/>
            <a:ext cx="3432048" cy="1981200"/>
          </a:xfrm>
        </p:spPr>
      </p:pic>
      <p:sp>
        <p:nvSpPr>
          <p:cNvPr id="5" name="TextBox 4"/>
          <p:cNvSpPr txBox="1"/>
          <p:nvPr/>
        </p:nvSpPr>
        <p:spPr>
          <a:xfrm>
            <a:off x="5364088" y="2371564"/>
            <a:ext cx="3344890" cy="461665"/>
          </a:xfrm>
          <a:prstGeom prst="rect">
            <a:avLst/>
          </a:prstGeom>
          <a:noFill/>
        </p:spPr>
        <p:txBody>
          <a:bodyPr wrap="none" rtlCol="0">
            <a:spAutoFit/>
          </a:bodyPr>
          <a:lstStyle/>
          <a:p>
            <a:pPr algn="ctr"/>
            <a:r>
              <a:rPr lang="ru-RU" sz="1200" dirty="0"/>
              <a:t>Здание Харьковского коллегиума (1721—1840). </a:t>
            </a:r>
            <a:endParaRPr lang="ru-RU" sz="1200" dirty="0" smtClean="0"/>
          </a:p>
          <a:p>
            <a:pPr algn="ctr"/>
            <a:r>
              <a:rPr lang="ru-RU" sz="1200" dirty="0" smtClean="0"/>
              <a:t>Ок</a:t>
            </a:r>
            <a:r>
              <a:rPr lang="ru-RU" sz="1200" dirty="0"/>
              <a:t>. 1810-х гг. Рисунок современника</a:t>
            </a:r>
          </a:p>
        </p:txBody>
      </p:sp>
      <p:sp>
        <p:nvSpPr>
          <p:cNvPr id="6" name="TextBox 5"/>
          <p:cNvSpPr txBox="1"/>
          <p:nvPr/>
        </p:nvSpPr>
        <p:spPr>
          <a:xfrm>
            <a:off x="251520" y="404664"/>
            <a:ext cx="4896544" cy="3139321"/>
          </a:xfrm>
          <a:prstGeom prst="rect">
            <a:avLst/>
          </a:prstGeom>
          <a:noFill/>
        </p:spPr>
        <p:txBody>
          <a:bodyPr wrap="square" rtlCol="0">
            <a:spAutoFit/>
          </a:bodyPr>
          <a:lstStyle/>
          <a:p>
            <a:r>
              <a:rPr lang="ru-RU" dirty="0" smtClean="0"/>
              <a:t>Весной 1768 года Сковорода в третий раз становится преподавателем Харьковского коллегиума. Григория </a:t>
            </a:r>
            <a:r>
              <a:rPr lang="ru-RU" dirty="0" err="1" smtClean="0"/>
              <a:t>Саввича</a:t>
            </a:r>
            <a:r>
              <a:rPr lang="ru-RU" dirty="0" smtClean="0"/>
              <a:t> харьковский губернатор Щербинин назначает учителем катехизиса.</a:t>
            </a:r>
            <a:endParaRPr lang="ru-RU" sz="1200" dirty="0" smtClean="0"/>
          </a:p>
          <a:p>
            <a:endParaRPr lang="uk-UA" sz="1200" dirty="0" smtClean="0"/>
          </a:p>
          <a:p>
            <a:r>
              <a:rPr lang="ru-RU" dirty="0"/>
              <a:t>Его первая вступительная лекция в объявленном им курсе "христианского </a:t>
            </a:r>
            <a:r>
              <a:rPr lang="ru-RU" dirty="0" smtClean="0"/>
              <a:t>добронравия</a:t>
            </a:r>
            <a:r>
              <a:rPr lang="ru-RU" dirty="0"/>
              <a:t>" (так он понимал </a:t>
            </a:r>
            <a:r>
              <a:rPr lang="ru-RU" dirty="0" err="1"/>
              <a:t>катехизм</a:t>
            </a:r>
            <a:r>
              <a:rPr lang="ru-RU" dirty="0"/>
              <a:t>) была сказана на тему </a:t>
            </a:r>
            <a:r>
              <a:rPr lang="ru-RU" dirty="0" smtClean="0"/>
              <a:t>"</a:t>
            </a:r>
            <a:r>
              <a:rPr lang="ru-RU" dirty="0" err="1"/>
              <a:t>Убуждшеся</a:t>
            </a:r>
            <a:r>
              <a:rPr lang="ru-RU" dirty="0"/>
              <a:t>, </a:t>
            </a:r>
            <a:r>
              <a:rPr lang="ru-RU" dirty="0" err="1"/>
              <a:t>видеша</a:t>
            </a:r>
            <a:r>
              <a:rPr lang="ru-RU" dirty="0"/>
              <a:t> славу </a:t>
            </a:r>
            <a:r>
              <a:rPr lang="ru-RU" dirty="0" smtClean="0"/>
              <a:t>его" </a:t>
            </a:r>
            <a:r>
              <a:rPr lang="ru-RU" dirty="0"/>
              <a:t>и начиналась она так</a:t>
            </a:r>
            <a:r>
              <a:rPr lang="ru-RU" dirty="0" smtClean="0"/>
              <a:t>:</a:t>
            </a:r>
            <a:endParaRPr lang="ru-RU" dirty="0"/>
          </a:p>
        </p:txBody>
      </p:sp>
      <p:sp>
        <p:nvSpPr>
          <p:cNvPr id="7" name="TextBox 6"/>
          <p:cNvSpPr txBox="1"/>
          <p:nvPr/>
        </p:nvSpPr>
        <p:spPr>
          <a:xfrm>
            <a:off x="323528" y="3386023"/>
            <a:ext cx="8640960" cy="3139321"/>
          </a:xfrm>
          <a:prstGeom prst="rect">
            <a:avLst/>
          </a:prstGeom>
          <a:noFill/>
        </p:spPr>
        <p:txBody>
          <a:bodyPr wrap="square" rtlCol="0">
            <a:spAutoFit/>
          </a:bodyPr>
          <a:lstStyle/>
          <a:p>
            <a:pPr algn="ctr"/>
            <a:r>
              <a:rPr lang="ru-RU" i="1" dirty="0"/>
              <a:t>«Весь мир спит! Да еще не так спить, как сказано: аще упадет, не </a:t>
            </a:r>
            <a:r>
              <a:rPr lang="ru-RU" i="1" dirty="0" err="1"/>
              <a:t>разбиется</a:t>
            </a:r>
            <a:r>
              <a:rPr lang="ru-RU" i="1" dirty="0"/>
              <a:t>; спит глубоко, протянувшись, будто </a:t>
            </a:r>
            <a:r>
              <a:rPr lang="ru-RU" i="1" dirty="0" err="1"/>
              <a:t>ушибен</a:t>
            </a:r>
            <a:r>
              <a:rPr lang="ru-RU" i="1" dirty="0"/>
              <a:t>! А наставники не только не </a:t>
            </a:r>
            <a:r>
              <a:rPr lang="ru-RU" i="1" dirty="0" err="1"/>
              <a:t>пробуживают</a:t>
            </a:r>
            <a:r>
              <a:rPr lang="ru-RU" i="1" dirty="0"/>
              <a:t>, но еще поглаживают, </a:t>
            </a:r>
            <a:r>
              <a:rPr lang="ru-RU" i="1" dirty="0" err="1"/>
              <a:t>глаголюще</a:t>
            </a:r>
            <a:r>
              <a:rPr lang="ru-RU" i="1" dirty="0"/>
              <a:t>: спи, не бойся, место хорошее... чего опасаться!»</a:t>
            </a:r>
          </a:p>
          <a:p>
            <a:pPr algn="just"/>
            <a:r>
              <a:rPr lang="ru-RU" dirty="0" smtClean="0"/>
              <a:t>Это</a:t>
            </a:r>
            <a:r>
              <a:rPr lang="ru-RU" dirty="0"/>
              <a:t>, конечно, взволновало и возмутило его товарищей монахов наставников, пасших Израиля. Сковороду, однако, это не обеспокоило и во второй лекции он обращался </a:t>
            </a:r>
            <a:r>
              <a:rPr lang="ru-RU" dirty="0" smtClean="0"/>
              <a:t>к </a:t>
            </a:r>
            <a:r>
              <a:rPr lang="ru-RU" dirty="0"/>
              <a:t>ученикам с призывом: </a:t>
            </a:r>
            <a:r>
              <a:rPr lang="ru-RU" i="1" dirty="0"/>
              <a:t>"</a:t>
            </a:r>
            <a:r>
              <a:rPr lang="ru-RU" b="1" i="1" dirty="0"/>
              <a:t>Дорогие ученики, не бойтесь! Старайтесь дерзновенно к </a:t>
            </a:r>
            <a:r>
              <a:rPr lang="ru-RU" b="1" i="1" dirty="0" smtClean="0"/>
              <a:t>Тому</a:t>
            </a:r>
            <a:r>
              <a:rPr lang="ru-RU" b="1" i="1" dirty="0"/>
              <a:t>, на лицо </a:t>
            </a:r>
            <a:r>
              <a:rPr lang="ru-RU" b="1" i="1" dirty="0" smtClean="0"/>
              <a:t>Которого </a:t>
            </a:r>
            <a:r>
              <a:rPr lang="ru-RU" b="1" i="1" dirty="0"/>
              <a:t>вы за ужасом не могли смотреть на </a:t>
            </a:r>
            <a:r>
              <a:rPr lang="ru-RU" b="1" i="1" dirty="0" smtClean="0"/>
              <a:t>Фаворе</a:t>
            </a:r>
            <a:r>
              <a:rPr lang="ru-RU" i="1" dirty="0"/>
              <a:t>"</a:t>
            </a:r>
            <a:r>
              <a:rPr lang="ru-RU" dirty="0"/>
              <a:t>. А после такого вступления начался </a:t>
            </a:r>
            <a:r>
              <a:rPr lang="ru-RU" dirty="0" err="1" smtClean="0"/>
              <a:t>талановитий</a:t>
            </a:r>
            <a:r>
              <a:rPr lang="ru-RU" dirty="0"/>
              <a:t>, совершенно необыкновенный, оригинально построен курс Г. С Сковороды.</a:t>
            </a:r>
          </a:p>
          <a:p>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167249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3144</Words>
  <Application>Microsoft Office PowerPoint</Application>
  <PresentationFormat>Экран (4:3)</PresentationFormat>
  <Paragraphs>116</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БИОГРАФИЯ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Сковорода - философ</vt:lpstr>
      <vt:lpstr>Презентация PowerPoint</vt:lpstr>
      <vt:lpstr>Презентация PowerPoint</vt:lpstr>
      <vt:lpstr>ВЛИЯНИЕ НА ПРОБУЖДЕНИЕ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56</cp:revision>
  <cp:lastPrinted>2017-08-11T10:40:59Z</cp:lastPrinted>
  <dcterms:created xsi:type="dcterms:W3CDTF">2017-04-26T17:13:34Z</dcterms:created>
  <dcterms:modified xsi:type="dcterms:W3CDTF">2017-08-11T10:46:30Z</dcterms:modified>
</cp:coreProperties>
</file>